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4" r:id="rId7"/>
    <p:sldId id="265" r:id="rId8"/>
    <p:sldId id="266" r:id="rId9"/>
    <p:sldId id="25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 Rozlílek" initials="LR" lastIdx="2" clrIdx="0">
    <p:extLst>
      <p:ext uri="{19B8F6BF-5375-455C-9EA6-DF929625EA0E}">
        <p15:presenceInfo xmlns:p15="http://schemas.microsoft.com/office/powerpoint/2012/main" userId="S::lukas.rozlilek@karp-kv.cz::33759cf4-3642-452b-92f1-61ecc06771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186"/>
    <a:srgbClr val="89D3B7"/>
    <a:srgbClr val="EF1D25"/>
    <a:srgbClr val="F99F38"/>
    <a:srgbClr val="FAA340"/>
    <a:srgbClr val="78BA70"/>
    <a:srgbClr val="30AD49"/>
    <a:srgbClr val="0AA84D"/>
    <a:srgbClr val="FBBF7D"/>
    <a:srgbClr val="2FA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0" autoAdjust="0"/>
    <p:restoredTop sz="94660"/>
  </p:normalViewPr>
  <p:slideViewPr>
    <p:cSldViewPr snapToGrid="0">
      <p:cViewPr varScale="1">
        <p:scale>
          <a:sx n="90" d="100"/>
          <a:sy n="90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DF872-D967-4BB5-872B-E93633852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7498D-EFDB-4C5B-8B5E-BAEFABC0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6CF110-E65C-4D59-BF27-A7DC19B8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7CD6E2-9FA3-434F-83EB-16D0610A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7CD7C2-6C8C-4984-BDF6-7D7F8995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978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20C22-E3B3-4F48-A460-810C4D106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52C13E-314B-487E-9AB3-F1B890CBF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D617A6-698B-4F97-8978-8536083E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EC1C1E-C4DA-4B73-8EB0-A0A42BB9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4F5CCD-373A-44E3-9641-54A4A4BB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2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2B0A674-0EF1-407C-9AB0-97DD28F0A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C4011F-F185-4365-B85F-36B90F4DB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C98ABE-8FFD-45A7-998A-DEF898FB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8C3E98-E43C-4A73-B785-D23B335E2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592638-D63B-430B-B149-9B042A9B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97AC2-E6B8-43F8-9643-3E2464185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853174-8A2B-46FA-B93D-214996DEC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6CF2E3-AAF3-4AB9-8E12-8BA17964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1504A5-D2DF-45B3-91C9-8806FBB6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01003B-DAD7-4312-B440-1C52E001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24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6E9EC-EFA7-4DFC-8451-136E29A5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ACC9FA5-CE3C-46D8-8E81-0025825A8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507BB6-9E95-4DA3-ACD0-9C4B80EA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7DC16-EAE4-4FB7-A3C6-49FF67AC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806660-A77A-4CFD-8373-58B7897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63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C53AB-5FA1-4699-9F4C-308DB6753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3EFC48-4829-4004-B0EB-3274460C8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8850DBC-3A91-4D08-882D-B309EB4D8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F1C899-51AE-4B3E-8D48-07AD6E84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8A9AB5-15B0-40D2-84F1-3BC6F96E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A80C39-2DD0-4CD3-A159-5CBA7DBE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68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E6A6A-0C68-425B-9F92-F4FDE19C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302AB24-F96B-409C-8880-8953E0120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1AD3422-119C-439A-9BAF-60F5ACBDD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5ADB8C0-41FE-4470-9417-4E75B833B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E595D6-6F49-42FA-B4CC-FFD722927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AF4010C-87E7-4485-A991-5CF05FF9E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ED9B3C0-CF6B-4C9C-8B21-737A7825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5AE54B-4559-4B79-87B3-74A40822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49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A5AC30-B838-4C81-BB07-15971FBDB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B20FF8-21C2-4BED-9150-363BE20B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6F855B2-9E65-46CD-9963-FA34234E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8D0082-9D8B-4576-8F24-168BBBBC1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85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DA8ACCB-4C0C-4880-84D5-692BACF7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1AEE10E-3541-403A-8E5E-775B40B8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87FD9A-BF04-4D75-BDCC-44DF6138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45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1EB6C-52CC-4538-BE53-81DB7787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4A8A8E-2F8C-466A-AD8B-E29DA126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E9F538B-33ED-4A07-A0BE-4160A2DCC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79C131-7D68-4947-90FB-62E443A2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ACDD43-B128-497F-9C36-D83F90D0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768019-A6C5-40B8-80E1-9422AEBD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402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2C73A0-D697-4284-ADF8-834ABA8A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5A7B8B1-E2CC-4EDE-A7C8-AA1658A0E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B0D479-2FEF-466F-A02F-5AD6B0830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8333E7-D373-4E6C-9025-D57E6D33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23AD7A-A5ED-4B39-AC31-F455CC248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B364CD-094C-44B1-AC1F-32008665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42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B406436A-45B8-49BA-A203-6006AC9E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874EA7C-1B5E-4F2F-98F4-AEAD14A01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927A6C-BFA0-45AE-AD69-9E5ADC064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B7BA6-6510-459B-A0AC-5F9FD1448553}" type="datetimeFigureOut">
              <a:rPr lang="cs-CZ" smtClean="0"/>
              <a:t>26.11.2020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1E6262-D814-4831-826F-22ACDE5C4A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65AF75-B773-4628-A406-C7CF59775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E68F-5FF7-401B-A991-776EE03AA9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54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hyperlink" Target="mailto:lukas.rozlilek@karp-kv.cz" TargetMode="External"/><Relationship Id="rId7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hyperlink" Target="http://www.karp-kv.cz/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428" y="3057534"/>
            <a:ext cx="12210818" cy="9833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cs-CZ" dirty="0"/>
              <a:t>  Digitální inovační hub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2C53A4-8A4D-4629-A108-D376654D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1659" y="4413121"/>
            <a:ext cx="4352545" cy="458089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dirty="0"/>
              <a:t>Marek Bureš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7BA2D30F-43FF-4824-A53A-C030BCE98A5F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-9429" y="4642166"/>
            <a:ext cx="3911088" cy="281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10C9854D-86B8-487F-9457-9335DA781A98}"/>
              </a:ext>
            </a:extLst>
          </p:cNvPr>
          <p:cNvCxnSpPr>
            <a:cxnSpLocks/>
          </p:cNvCxnSpPr>
          <p:nvPr/>
        </p:nvCxnSpPr>
        <p:spPr>
          <a:xfrm flipV="1">
            <a:off x="8254204" y="4613723"/>
            <a:ext cx="3947185" cy="2844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Obrázek 34">
            <a:extLst>
              <a:ext uri="{FF2B5EF4-FFF2-40B4-BE49-F238E27FC236}">
                <a16:creationId xmlns:a16="http://schemas.microsoft.com/office/drawing/2014/main" id="{E170E2BC-102A-45E6-84ED-496EC7F0855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280" y="3610045"/>
            <a:ext cx="492843" cy="252886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F41EA18-786B-421E-BCFF-0071E0327F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19231" y="3334805"/>
            <a:ext cx="423321" cy="215775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D730F786-6B0D-4E8F-B566-11455B96DD7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53823" y="3524410"/>
            <a:ext cx="493692" cy="260597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8F820CA5-D86D-43DA-923C-45D46E8623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34085" y="3199709"/>
            <a:ext cx="496736" cy="2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7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Digitální inovační hub (DIH)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>
            <a:normAutofit/>
          </a:bodyPr>
          <a:lstStyle/>
          <a:p>
            <a:r>
              <a:rPr lang="cs-CZ" dirty="0"/>
              <a:t>Nová aktivita Evropské komise</a:t>
            </a:r>
          </a:p>
          <a:p>
            <a:r>
              <a:rPr lang="cs-CZ" dirty="0"/>
              <a:t>Cílem je podporovat další investice do digitalizace průmyslu a podporovat vytváření lepších rámcových podmínek pro digitální průmyslovou revoluci.</a:t>
            </a:r>
          </a:p>
          <a:p>
            <a:r>
              <a:rPr lang="cs-CZ" dirty="0"/>
              <a:t>Jedním z nejdůležitějších pilířů úsilí </a:t>
            </a:r>
            <a:r>
              <a:rPr lang="cs-CZ" dirty="0" err="1"/>
              <a:t>Digitize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je vytvoření sítě tzv. Digital </a:t>
            </a:r>
            <a:r>
              <a:rPr lang="cs-CZ" dirty="0" err="1"/>
              <a:t>Innovation</a:t>
            </a:r>
            <a:r>
              <a:rPr lang="cs-CZ" dirty="0"/>
              <a:t> </a:t>
            </a:r>
            <a:r>
              <a:rPr lang="cs-CZ" dirty="0" err="1"/>
              <a:t>Hubs</a:t>
            </a:r>
            <a:r>
              <a:rPr lang="cs-CZ" dirty="0"/>
              <a:t> (DIH).</a:t>
            </a:r>
          </a:p>
          <a:p>
            <a:r>
              <a:rPr lang="cs-CZ" dirty="0"/>
              <a:t>Programové období 2021-2027 – Digital </a:t>
            </a:r>
            <a:r>
              <a:rPr lang="cs-CZ" dirty="0" err="1"/>
              <a:t>Europe</a:t>
            </a:r>
            <a:r>
              <a:rPr lang="cs-CZ" dirty="0"/>
              <a:t> (9,2 mld. €)</a:t>
            </a:r>
          </a:p>
          <a:p>
            <a:r>
              <a:rPr lang="cs-CZ" dirty="0"/>
              <a:t>Podpora zejména MSP</a:t>
            </a:r>
          </a:p>
          <a:p>
            <a:r>
              <a:rPr lang="cs-CZ" dirty="0"/>
              <a:t>Umělá inteligence (AI), superpočítače (HPC), </a:t>
            </a:r>
            <a:r>
              <a:rPr lang="cs-CZ" dirty="0" err="1"/>
              <a:t>kyberbezpečnost</a:t>
            </a:r>
            <a:r>
              <a:rPr lang="cs-CZ" dirty="0"/>
              <a:t>, pokročilé digitální dovednosti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9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Digitální inovační hub (DIH)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>
            <a:normAutofit/>
          </a:bodyPr>
          <a:lstStyle/>
          <a:p>
            <a:r>
              <a:rPr lang="cs-CZ" dirty="0"/>
              <a:t>Regionální kontaktní místa pro digitalizaci</a:t>
            </a:r>
          </a:p>
          <a:p>
            <a:r>
              <a:rPr lang="cs-CZ" dirty="0" err="1"/>
              <a:t>One</a:t>
            </a:r>
            <a:r>
              <a:rPr lang="cs-CZ" dirty="0"/>
              <a:t>-stop-</a:t>
            </a:r>
            <a:r>
              <a:rPr lang="cs-CZ" dirty="0" err="1"/>
              <a:t>shop</a:t>
            </a:r>
            <a:endParaRPr lang="cs-CZ" dirty="0"/>
          </a:p>
          <a:p>
            <a:r>
              <a:rPr lang="cs-CZ" dirty="0"/>
              <a:t>Infrastruktura technologických center a center kompetence</a:t>
            </a:r>
          </a:p>
          <a:p>
            <a:r>
              <a:rPr lang="cs-CZ" dirty="0"/>
              <a:t>Ekosystémové služby</a:t>
            </a:r>
          </a:p>
          <a:p>
            <a:r>
              <a:rPr lang="cs-CZ" dirty="0"/>
              <a:t>Technologické služby </a:t>
            </a:r>
          </a:p>
          <a:p>
            <a:r>
              <a:rPr lang="cs-CZ" dirty="0"/>
              <a:t>Podnikatelské služby 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55A46B3-A463-4071-947C-75E560552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15" y="2856463"/>
            <a:ext cx="4278085" cy="373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88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Digitální inovační hub (DIH)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>
            <a:normAutofit/>
          </a:bodyPr>
          <a:lstStyle/>
          <a:p>
            <a:r>
              <a:rPr lang="cs-CZ" dirty="0"/>
              <a:t>Ekosystémové služby</a:t>
            </a:r>
          </a:p>
          <a:p>
            <a:pPr lvl="1"/>
            <a:r>
              <a:rPr lang="cs-CZ" dirty="0"/>
              <a:t>Strategie, monitoring trhu, trendy</a:t>
            </a:r>
          </a:p>
          <a:p>
            <a:pPr lvl="1"/>
            <a:r>
              <a:rPr lang="cs-CZ" dirty="0"/>
              <a:t>Vzdělávání, workshopy, semináře</a:t>
            </a:r>
          </a:p>
          <a:p>
            <a:pPr lvl="1"/>
            <a:r>
              <a:rPr lang="cs-CZ" dirty="0"/>
              <a:t>Síťování, propagace, reprezentace</a:t>
            </a:r>
          </a:p>
          <a:p>
            <a:r>
              <a:rPr lang="cs-CZ" dirty="0"/>
              <a:t>Technologické služby </a:t>
            </a:r>
          </a:p>
          <a:p>
            <a:pPr lvl="1"/>
            <a:r>
              <a:rPr lang="cs-CZ" dirty="0"/>
              <a:t>Výzkum, vývoj, </a:t>
            </a:r>
            <a:r>
              <a:rPr lang="cs-CZ" dirty="0" err="1"/>
              <a:t>proof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concept</a:t>
            </a:r>
            <a:endParaRPr lang="cs-CZ" dirty="0"/>
          </a:p>
          <a:p>
            <a:pPr lvl="1"/>
            <a:r>
              <a:rPr lang="cs-CZ" dirty="0" err="1"/>
              <a:t>Prototypování</a:t>
            </a:r>
            <a:r>
              <a:rPr lang="cs-CZ" dirty="0"/>
              <a:t>, výroba v malých sériích, testování</a:t>
            </a:r>
          </a:p>
          <a:p>
            <a:pPr lvl="1"/>
            <a:r>
              <a:rPr lang="cs-CZ" dirty="0"/>
              <a:t>Poskytování infrastruktury (laboratoře, stroje)</a:t>
            </a:r>
          </a:p>
          <a:p>
            <a:r>
              <a:rPr lang="cs-CZ" dirty="0"/>
              <a:t>Podnikatelské služby </a:t>
            </a:r>
          </a:p>
          <a:p>
            <a:pPr lvl="1"/>
            <a:r>
              <a:rPr lang="cs-CZ" dirty="0"/>
              <a:t>Inkubace, akcelerace, duševní ochrana (IPR), </a:t>
            </a:r>
          </a:p>
          <a:p>
            <a:pPr lvl="1"/>
            <a:r>
              <a:rPr lang="cs-CZ" dirty="0"/>
              <a:t>Zdroje financování, investiční plány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36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B7B5780A-0107-4F4F-9FA1-6CA4C5BBAC9B}"/>
              </a:ext>
            </a:extLst>
          </p:cNvPr>
          <p:cNvCxnSpPr>
            <a:cxnSpLocks/>
          </p:cNvCxnSpPr>
          <p:nvPr/>
        </p:nvCxnSpPr>
        <p:spPr>
          <a:xfrm flipV="1">
            <a:off x="266700" y="1"/>
            <a:ext cx="0" cy="6438899"/>
          </a:xfrm>
          <a:prstGeom prst="line">
            <a:avLst/>
          </a:prstGeom>
          <a:ln w="25400">
            <a:solidFill>
              <a:srgbClr val="F8A4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58"/>
            <a:ext cx="10515600" cy="942555"/>
          </a:xfrm>
        </p:spPr>
        <p:txBody>
          <a:bodyPr>
            <a:normAutofit/>
          </a:bodyPr>
          <a:lstStyle/>
          <a:p>
            <a:pPr algn="l"/>
            <a:r>
              <a:rPr lang="cs-CZ" dirty="0">
                <a:solidFill>
                  <a:srgbClr val="42B186"/>
                </a:solidFill>
              </a:rPr>
              <a:t>Plzeňský DIH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0AE6726-07D1-415A-841F-737E1A83C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422" y="1211661"/>
            <a:ext cx="10301377" cy="473430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pilsen-dih.org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F9E883F-C3C1-4D65-A3C8-BAAD17E32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6"/>
          <a:stretch/>
        </p:blipFill>
        <p:spPr>
          <a:xfrm flipV="1">
            <a:off x="10089393" y="48619"/>
            <a:ext cx="2102607" cy="11890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74A760B-2461-4355-B0CC-2B4FC6B3E3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462" y="76118"/>
            <a:ext cx="2546520" cy="124565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264FA027-0756-43A4-8A4A-0C2FE51BD7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2"/>
          <a:stretch/>
        </p:blipFill>
        <p:spPr>
          <a:xfrm>
            <a:off x="0" y="5460090"/>
            <a:ext cx="2139940" cy="1337440"/>
          </a:xfrm>
          <a:prstGeom prst="rect">
            <a:avLst/>
          </a:prstGeom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38BC241-6422-4678-9C76-B2D58CA9C508}"/>
              </a:ext>
            </a:extLst>
          </p:cNvPr>
          <p:cNvCxnSpPr>
            <a:cxnSpLocks/>
          </p:cNvCxnSpPr>
          <p:nvPr/>
        </p:nvCxnSpPr>
        <p:spPr>
          <a:xfrm>
            <a:off x="0" y="1057275"/>
            <a:ext cx="8979694" cy="0"/>
          </a:xfrm>
          <a:prstGeom prst="line">
            <a:avLst/>
          </a:prstGeom>
          <a:ln w="25400">
            <a:solidFill>
              <a:srgbClr val="0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C8C4A699-258D-4C1A-8CFA-8382A1E60BEB}"/>
              </a:ext>
            </a:extLst>
          </p:cNvPr>
          <p:cNvCxnSpPr>
            <a:cxnSpLocks/>
          </p:cNvCxnSpPr>
          <p:nvPr/>
        </p:nvCxnSpPr>
        <p:spPr>
          <a:xfrm>
            <a:off x="11379200" y="1064598"/>
            <a:ext cx="812800" cy="0"/>
          </a:xfrm>
          <a:prstGeom prst="line">
            <a:avLst/>
          </a:prstGeom>
          <a:ln w="25400">
            <a:solidFill>
              <a:srgbClr val="FBBF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D3F2564A-B97A-4D9D-8B86-8EF4A9287528}"/>
              </a:ext>
            </a:extLst>
          </p:cNvPr>
          <p:cNvCxnSpPr>
            <a:cxnSpLocks/>
          </p:cNvCxnSpPr>
          <p:nvPr/>
        </p:nvCxnSpPr>
        <p:spPr>
          <a:xfrm>
            <a:off x="9717881" y="1090613"/>
            <a:ext cx="497682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30AD49"/>
                </a:gs>
                <a:gs pos="100000">
                  <a:srgbClr val="78BA70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Obrázek 36">
            <a:extLst>
              <a:ext uri="{FF2B5EF4-FFF2-40B4-BE49-F238E27FC236}">
                <a16:creationId xmlns:a16="http://schemas.microsoft.com/office/drawing/2014/main" id="{8589C9F6-C1F0-4DF5-AFE4-33D34A61E2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4"/>
          <a:stretch/>
        </p:blipFill>
        <p:spPr>
          <a:xfrm rot="16200000">
            <a:off x="10825871" y="4021300"/>
            <a:ext cx="1919458" cy="8128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8624E48-4CCE-4599-B82C-3861E534C2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996" y="1885531"/>
            <a:ext cx="9373449" cy="453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98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EBAF569-4D7E-4C1A-9E5C-55A96D850490}"/>
              </a:ext>
            </a:extLst>
          </p:cNvPr>
          <p:cNvSpPr/>
          <p:nvPr/>
        </p:nvSpPr>
        <p:spPr>
          <a:xfrm>
            <a:off x="247367" y="2016106"/>
            <a:ext cx="5766994" cy="2713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126BAB-CBDE-454F-BDE5-0C4CFC735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318" y="2064239"/>
            <a:ext cx="5031323" cy="2606109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cs-CZ" sz="2700" b="1" dirty="0">
                <a:solidFill>
                  <a:srgbClr val="42B186"/>
                </a:solidFill>
              </a:rPr>
              <a:t>Marek Bureš</a:t>
            </a:r>
            <a:br>
              <a:rPr lang="cs-CZ" sz="2700" dirty="0"/>
            </a:br>
            <a:r>
              <a:rPr lang="cs-CZ" sz="2700" dirty="0"/>
              <a:t>RIS3 developer pro </a:t>
            </a:r>
            <a:r>
              <a:rPr lang="cs-CZ" sz="2700" dirty="0" err="1"/>
              <a:t>smart</a:t>
            </a:r>
            <a:r>
              <a:rPr lang="cs-CZ" sz="2700" dirty="0"/>
              <a:t> technologie</a:t>
            </a:r>
            <a:br>
              <a:rPr lang="cs-CZ" sz="2700" dirty="0"/>
            </a:br>
            <a:r>
              <a:rPr lang="cs-CZ" sz="2700" dirty="0"/>
              <a:t>Tel.: 606050830</a:t>
            </a:r>
            <a:br>
              <a:rPr lang="cs-CZ" sz="2700" dirty="0"/>
            </a:br>
            <a:r>
              <a:rPr lang="cs-CZ" sz="2700" dirty="0"/>
              <a:t>E-mail: </a:t>
            </a:r>
            <a:r>
              <a:rPr lang="cs-CZ" sz="2700" dirty="0">
                <a:hlinkClick r:id="rId3"/>
              </a:rPr>
              <a:t>marek.bures@karp-kv.cz</a:t>
            </a:r>
            <a:br>
              <a:rPr lang="cs-CZ" sz="2700" dirty="0"/>
            </a:br>
            <a:br>
              <a:rPr lang="cs-CZ" sz="2700" dirty="0"/>
            </a:br>
            <a:r>
              <a:rPr lang="cs-CZ" sz="2700" dirty="0">
                <a:hlinkClick r:id="rId4"/>
              </a:rPr>
              <a:t>www.karp-kv.cz</a:t>
            </a:r>
            <a:endParaRPr lang="cs-CZ" sz="2000" dirty="0">
              <a:solidFill>
                <a:srgbClr val="42B186"/>
              </a:solidFill>
            </a:endParaRP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E170E2BC-102A-45E6-84ED-496EC7F0855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4514" y="2918056"/>
            <a:ext cx="1136524" cy="583169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AF41EA18-786B-421E-BCFF-0071E0327F3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50726" y="3436384"/>
            <a:ext cx="1144100" cy="583170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D730F786-6B0D-4E8F-B566-11455B96DD7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19371" y="1975307"/>
            <a:ext cx="1091804" cy="576313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8F820CA5-D86D-43DA-923C-45D46E86239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84" y="4218611"/>
            <a:ext cx="1073086" cy="5249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4E9D506-7BF9-4120-A65E-71A51C0D1865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870" y="5447843"/>
            <a:ext cx="4981575" cy="1113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24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Vlastní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2B186"/>
      </a:hlink>
      <a:folHlink>
        <a:srgbClr val="42B1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86FD238DE3E1409C69CC8ADD69FCF1" ma:contentTypeVersion="3" ma:contentTypeDescription="Vytvoří nový dokument" ma:contentTypeScope="" ma:versionID="120b95b898bfbd5fbdfc358ec1f98b16">
  <xsd:schema xmlns:xsd="http://www.w3.org/2001/XMLSchema" xmlns:xs="http://www.w3.org/2001/XMLSchema" xmlns:p="http://schemas.microsoft.com/office/2006/metadata/properties" xmlns:ns1="http://schemas.microsoft.com/sharepoint/v3" xmlns:ns2="c9e48692-194e-417d-af40-42e3d4ef737b" targetNamespace="http://schemas.microsoft.com/office/2006/metadata/properties" ma:root="true" ma:fieldsID="d52e62a289919ace663ba89c75de4527" ns1:_="" ns2:_="">
    <xsd:import namespace="http://schemas.microsoft.com/sharepoint/v3"/>
    <xsd:import namespace="c9e48692-194e-417d-af40-42e3d4ef73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  <xsd:element ref="ns1:RoutingEnabled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description="" ma:internalName="PublishingStartDate">
      <xsd:simpleType>
        <xsd:restriction base="dms:Unknown"/>
      </xsd:simpleType>
    </xsd:element>
    <xsd:element name="PublishingExpirationDate" ma:index="9" nillable="true" ma:displayName="Datum ukončení plánování" ma:description="" ma:internalName="PublishingExpirationDate">
      <xsd:simpleType>
        <xsd:restriction base="dms:Unknown"/>
      </xsd:simpleType>
    </xsd:element>
    <xsd:element name="RoutingEnabled" ma:index="11" ma:displayName="Aktivní" ma:internalName="RoutingEnabl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8692-194e-417d-af40-42e3d4ef737b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0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SourceURL xmlns="c9e48692-194e-417d-af40-42e3d4ef737b" xsi:nil="true"/>
    <RoutingEnabled xmlns="http://schemas.microsoft.com/sharepoint/v3">false</RoutingEnabled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053ADD-A3AF-49DB-9359-4AE4193174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9e48692-194e-417d-af40-42e3d4ef73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D98F9F-C4B9-48EB-B9DD-466413EBF9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976DAA-0750-4B3A-85ED-E59587413633}">
  <ds:schemaRefs>
    <ds:schemaRef ds:uri="c9e48692-194e-417d-af40-42e3d4ef737b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205</Words>
  <Application>Microsoft Office PowerPoint</Application>
  <PresentationFormat>Širokoúhlá obrazovka</PresentationFormat>
  <Paragraphs>31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  Digitální inovační hub</vt:lpstr>
      <vt:lpstr>Digitální inovační hub (DIH)</vt:lpstr>
      <vt:lpstr>Digitální inovační hub (DIH)</vt:lpstr>
      <vt:lpstr>Digitální inovační hub (DIH)</vt:lpstr>
      <vt:lpstr>Plzeňský DIH</vt:lpstr>
      <vt:lpstr>Marek Bureš RIS3 developer pro smart technologie Tel.: 606050830 E-mail: marek.bures@karp-kv.cz  www.karp-kv.cz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</dc:creator>
  <cp:lastModifiedBy>Marek Bureš</cp:lastModifiedBy>
  <cp:revision>137</cp:revision>
  <dcterms:created xsi:type="dcterms:W3CDTF">2017-09-18T08:52:45Z</dcterms:created>
  <dcterms:modified xsi:type="dcterms:W3CDTF">2020-11-26T11:46:42Z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0x010100E086FD238DE3E1409C69CC8ADD69FCF1</vt:lpwstr>
  </property>
</Properties>
</file>