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3" r:id="rId6"/>
    <p:sldId id="264" r:id="rId7"/>
    <p:sldId id="265" r:id="rId8"/>
    <p:sldId id="259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Rozlílek" initials="LR" lastIdx="1" clrIdx="0">
    <p:extLst>
      <p:ext uri="{19B8F6BF-5375-455C-9EA6-DF929625EA0E}">
        <p15:presenceInfo xmlns:p15="http://schemas.microsoft.com/office/powerpoint/2012/main" userId="S::lukas.rozlilek@karp-kv.cz::33759cf4-3642-452b-92f1-61ecc06771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D25"/>
    <a:srgbClr val="FAA340"/>
    <a:srgbClr val="42B186"/>
    <a:srgbClr val="78BA70"/>
    <a:srgbClr val="30AD49"/>
    <a:srgbClr val="0AA84D"/>
    <a:srgbClr val="FBBF7D"/>
    <a:srgbClr val="2FAD49"/>
    <a:srgbClr val="72BB69"/>
    <a:srgbClr val="EA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server\sdilene\Projekty\KREATIVN&#205;%20VOUCHERY\Kreativci\Galerie_kreativcu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DA66E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List1!$A$28:$A$40</c:f>
              <c:strCache>
                <c:ptCount val="13"/>
                <c:pt idx="0">
                  <c:v>Grafický design</c:v>
                </c:pt>
                <c:pt idx="1">
                  <c:v>Produkce a reklama</c:v>
                </c:pt>
                <c:pt idx="2">
                  <c:v>Webdesign</c:v>
                </c:pt>
                <c:pt idx="3">
                  <c:v>Fotografie</c:v>
                </c:pt>
                <c:pt idx="4">
                  <c:v>(online) marketing</c:v>
                </c:pt>
                <c:pt idx="5">
                  <c:v>Hudba, zvuk, video</c:v>
                </c:pt>
                <c:pt idx="6">
                  <c:v>Animace</c:v>
                </c:pt>
                <c:pt idx="7">
                  <c:v>Práce s texty</c:v>
                </c:pt>
                <c:pt idx="8">
                  <c:v>Architektura, interiérový design</c:v>
                </c:pt>
                <c:pt idx="9">
                  <c:v>Produktový a průmyslový design</c:v>
                </c:pt>
                <c:pt idx="10">
                  <c:v>Informační a komunikační technologie (mobilní aplikace, software, multimediální prezentace atd.)</c:v>
                </c:pt>
                <c:pt idx="11">
                  <c:v>Výtvarná umění, ilustrace</c:v>
                </c:pt>
                <c:pt idx="12">
                  <c:v>Marketing, PR</c:v>
                </c:pt>
              </c:strCache>
            </c:strRef>
          </c:cat>
          <c:val>
            <c:numRef>
              <c:f>List1!$B$28:$B$40</c:f>
              <c:numCache>
                <c:formatCode>General</c:formatCode>
                <c:ptCount val="13"/>
                <c:pt idx="0">
                  <c:v>18</c:v>
                </c:pt>
                <c:pt idx="1">
                  <c:v>14</c:v>
                </c:pt>
                <c:pt idx="2">
                  <c:v>13</c:v>
                </c:pt>
                <c:pt idx="3">
                  <c:v>10</c:v>
                </c:pt>
                <c:pt idx="4">
                  <c:v>9</c:v>
                </c:pt>
                <c:pt idx="5">
                  <c:v>8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1-4319-972E-4AAA84ED7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05423"/>
        <c:axId val="186429199"/>
      </c:barChart>
      <c:catAx>
        <c:axId val="162054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6429199"/>
        <c:crosses val="autoZero"/>
        <c:auto val="1"/>
        <c:lblAlgn val="ctr"/>
        <c:lblOffset val="100"/>
        <c:noMultiLvlLbl val="0"/>
      </c:catAx>
      <c:valAx>
        <c:axId val="186429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2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DF872-D967-4BB5-872B-E93633852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7498D-EFDB-4C5B-8B5E-BAEFABC0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6CF110-E65C-4D59-BF27-A7DC19B8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CD6E2-9FA3-434F-83EB-16D0610A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CD7C2-6C8C-4984-BDF6-7D7F899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8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20C22-E3B3-4F48-A460-810C4D10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52C13E-314B-487E-9AB3-F1B890CB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D617A6-698B-4F97-8978-8536083E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C1C1E-C4DA-4B73-8EB0-A0A42BB9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F5CCD-373A-44E3-9641-54A4A4B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62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B0A674-0EF1-407C-9AB0-97DD28F0A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C4011F-F185-4365-B85F-36B90F4DB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98ABE-8FFD-45A7-998A-DEF898F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8C3E98-E43C-4A73-B785-D23B335E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592638-D63B-430B-B149-9B042A9B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97AC2-E6B8-43F8-9643-3E24641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853174-8A2B-46FA-B93D-214996DE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6CF2E3-AAF3-4AB9-8E12-8BA17964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1504A5-D2DF-45B3-91C9-8806FBB6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01003B-DAD7-4312-B440-1C52E001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E9EC-EFA7-4DFC-8451-136E29A5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CC9FA5-CE3C-46D8-8E81-0025825A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07BB6-9E95-4DA3-ACD0-9C4B80EA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27DC16-EAE4-4FB7-A3C6-49FF67AC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06660-A77A-4CFD-8373-58B7897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6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C53AB-5FA1-4699-9F4C-308DB675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3EFC48-4829-4004-B0EB-3274460C8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850DBC-3A91-4D08-882D-B309EB4D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F1C899-51AE-4B3E-8D48-07AD6E84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8A9AB5-15B0-40D2-84F1-3BC6F96E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80C39-2DD0-4CD3-A159-5CBA7DBE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68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E6A6A-0C68-425B-9F92-F4FDE19C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02AB24-F96B-409C-8880-8953E012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AD3422-119C-439A-9BAF-60F5ACBDD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ADB8C0-41FE-4470-9417-4E75B833B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E595D6-6F49-42FA-B4CC-FFD722927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F4010C-87E7-4485-A991-5CF05FF9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D9B3C0-CF6B-4C9C-8B21-737A7825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5AE54B-4559-4B79-87B3-74A4082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49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5AC30-B838-4C81-BB07-15971FBD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B20FF8-21C2-4BED-9150-363BE20B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F855B2-9E65-46CD-9963-FA34234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8D0082-9D8B-4576-8F24-168BBBB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5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A8ACCB-4C0C-4880-84D5-692BACF7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AEE10E-3541-403A-8E5E-775B40B8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87FD9A-BF04-4D75-BDCC-44DF6138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1EB6C-52CC-4538-BE53-81DB7787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A8A8E-2F8C-466A-AD8B-E29DA126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9F538B-33ED-4A07-A0BE-4160A2DC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79C131-7D68-4947-90FB-62E443A2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ACDD43-B128-497F-9C36-D83F90D0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768019-A6C5-40B8-80E1-9422AEBD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02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C73A0-D697-4284-ADF8-834ABA8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A7B8B1-E2CC-4EDE-A7C8-AA1658A0E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B0D479-2FEF-466F-A02F-5AD6B0830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8333E7-D373-4E6C-9025-D57E6D33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23AD7A-A5ED-4B39-AC31-F455CC24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B364CD-094C-44B1-AC1F-32008665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42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B406436A-45B8-49BA-A203-6006AC9E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74EA7C-1B5E-4F2F-98F4-AEAD14A0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27A6C-BFA0-45AE-AD69-9E5ADC064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E6262-D814-4831-826F-22ACDE5C4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65AF75-B773-4628-A406-C7CF59775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5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Kreativni_galerie_bez_souboru" TargetMode="External"/><Relationship Id="rId7" Type="http://schemas.openxmlformats.org/officeDocument/2006/relationships/image" Target="../media/image2.gif"/><Relationship Id="rId2" Type="http://schemas.openxmlformats.org/officeDocument/2006/relationships/hyperlink" Target="http://bit.ly/Kreativni_galerie_se_soub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mailto:lukas.rozlilek@karp-kv.cz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www.karp-kv.cz/" TargetMode="Externa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28" y="3057534"/>
            <a:ext cx="12210818" cy="9833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Galerie kreativců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2C53A4-8A4D-4629-A108-D376654D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659" y="4413121"/>
            <a:ext cx="4352545" cy="458089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/>
              <a:t>Lukáš Rozlílek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524" y="3646989"/>
            <a:ext cx="492843" cy="25288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04475" y="3371749"/>
            <a:ext cx="423321" cy="21577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067" y="3561354"/>
            <a:ext cx="493692" cy="26059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19329" y="3236653"/>
            <a:ext cx="496736" cy="2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Galerie kreativců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/>
          <a:lstStyle/>
          <a:p>
            <a:r>
              <a:rPr lang="cs-CZ" dirty="0"/>
              <a:t>Podpůrný nástroj pro dotační titul Kreativní vouchery</a:t>
            </a:r>
          </a:p>
          <a:p>
            <a:r>
              <a:rPr lang="cs-CZ" dirty="0"/>
              <a:t>Cíl: oboustranná podpora jak </a:t>
            </a:r>
            <a:r>
              <a:rPr lang="cs-CZ" b="1" dirty="0">
                <a:solidFill>
                  <a:srgbClr val="FAA340"/>
                </a:solidFill>
              </a:rPr>
              <a:t>firem</a:t>
            </a:r>
            <a:r>
              <a:rPr lang="cs-CZ" dirty="0"/>
              <a:t> potřebujících pomoc s realizací kreativní služby, tak </a:t>
            </a:r>
            <a:r>
              <a:rPr lang="cs-CZ" b="1" dirty="0">
                <a:solidFill>
                  <a:srgbClr val="FAA340"/>
                </a:solidFill>
              </a:rPr>
              <a:t>kreativců</a:t>
            </a:r>
            <a:r>
              <a:rPr lang="cs-CZ" dirty="0"/>
              <a:t> samotných</a:t>
            </a:r>
          </a:p>
          <a:p>
            <a:r>
              <a:rPr lang="cs-CZ" sz="2800" b="1" dirty="0">
                <a:solidFill>
                  <a:srgbClr val="FAA340"/>
                </a:solidFill>
              </a:rPr>
              <a:t>Leden 2020</a:t>
            </a:r>
            <a:r>
              <a:rPr lang="cs-CZ" sz="2800" dirty="0"/>
              <a:t>: oslovení kreativců k registraci</a:t>
            </a:r>
          </a:p>
          <a:p>
            <a:r>
              <a:rPr lang="cs-CZ" sz="2800" b="1" dirty="0">
                <a:solidFill>
                  <a:srgbClr val="FAA340"/>
                </a:solidFill>
              </a:rPr>
              <a:t>24 kreativců </a:t>
            </a:r>
            <a:r>
              <a:rPr lang="cs-CZ" sz="2800" dirty="0"/>
              <a:t>ve všech zamýšlených oborech podpory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AFF4B9E-ABDE-42BD-9C52-5741072CA3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590194"/>
              </p:ext>
            </p:extLst>
          </p:nvPr>
        </p:nvGraphicFramePr>
        <p:xfrm>
          <a:off x="2268693" y="3605773"/>
          <a:ext cx="7258050" cy="311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5895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Podmínky registrace do galerie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3" y="1262991"/>
            <a:ext cx="10301377" cy="473430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Sídlo nebo provozovna v Karlovarském kraji (v odůvodnitelných případech je možné využít kreativce mimo Karlovarský kraj, ale je nutné odůvodnit)</a:t>
            </a:r>
          </a:p>
          <a:p>
            <a:r>
              <a:rPr lang="cs-CZ" dirty="0"/>
              <a:t>Obchodní společnost nebo fyzická osoba podnikající (IČ)</a:t>
            </a:r>
          </a:p>
          <a:p>
            <a:r>
              <a:rPr lang="cs-CZ" dirty="0"/>
              <a:t>Činnost spadající do jednoho z relevantních oborů (např. grafický design, produktový design, webdesign, vývoj aplikací…)</a:t>
            </a:r>
          </a:p>
          <a:p>
            <a:r>
              <a:rPr lang="cs-CZ" dirty="0"/>
              <a:t>Uvedení alespoň 1 reference (ukázky činnosti) – formou obrázků, odkazem na tvorbu…</a:t>
            </a:r>
          </a:p>
          <a:p>
            <a:r>
              <a:rPr lang="cs-CZ" dirty="0"/>
              <a:t>U kreativce z kraje je nutné, aby byl před realizací projektu zaregistrován v galerii</a:t>
            </a:r>
          </a:p>
          <a:p>
            <a:r>
              <a:rPr lang="cs-CZ" b="1" dirty="0">
                <a:solidFill>
                  <a:srgbClr val="FAA340"/>
                </a:solidFill>
              </a:rPr>
              <a:t>Registrace do galerie na:</a:t>
            </a:r>
          </a:p>
          <a:p>
            <a:pPr lvl="1"/>
            <a:r>
              <a:rPr lang="cs-CZ" b="1" dirty="0"/>
              <a:t>Registrovaní na Google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http://bit.ly/Kreativni_galerie_se_soubory </a:t>
            </a:r>
            <a:endParaRPr lang="cs-CZ" dirty="0"/>
          </a:p>
          <a:p>
            <a:pPr lvl="1"/>
            <a:r>
              <a:rPr lang="cs-CZ" b="1" dirty="0"/>
              <a:t>Neregistrovaní na Google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http://bit.ly/Kreativni_galerie_bez_souboru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FEBC2-EE35-402F-B238-B8DB71DCF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31" y="1237678"/>
            <a:ext cx="10122713" cy="4986452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/>
          <p:nvPr/>
        </p:nvCxnSpPr>
        <p:spPr>
          <a:xfrm>
            <a:off x="1770077" y="4093828"/>
            <a:ext cx="1216404" cy="1451295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8AD344D-C9A2-439F-B875-15AA44AB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5640"/>
            <a:ext cx="10846965" cy="5365749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6853806" y="3020037"/>
            <a:ext cx="788565" cy="545555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5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A22073-69F1-48C4-9734-A5A0C839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1207194"/>
            <a:ext cx="11056688" cy="550599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2432808" y="4671654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ADFA532-A298-457E-9CDE-F1B5D3283C81}"/>
              </a:ext>
            </a:extLst>
          </p:cNvPr>
          <p:cNvCxnSpPr>
            <a:cxnSpLocks/>
          </p:cNvCxnSpPr>
          <p:nvPr/>
        </p:nvCxnSpPr>
        <p:spPr>
          <a:xfrm flipH="1">
            <a:off x="5789803" y="4671654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3F08C70-FA31-41B3-B1E4-F8105BDD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8980"/>
            <a:ext cx="10707847" cy="5710401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1166070" y="2515683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8D5606BC-B60D-4B96-A7F6-13DF99A75FB1}"/>
              </a:ext>
            </a:extLst>
          </p:cNvPr>
          <p:cNvSpPr/>
          <p:nvPr/>
        </p:nvSpPr>
        <p:spPr>
          <a:xfrm>
            <a:off x="2818701" y="1942678"/>
            <a:ext cx="7650760" cy="1245648"/>
          </a:xfrm>
          <a:prstGeom prst="rect">
            <a:avLst/>
          </a:prstGeom>
          <a:noFill/>
          <a:ln w="63500">
            <a:solidFill>
              <a:srgbClr val="EF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5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EBAF569-4D7E-4C1A-9E5C-55A96D850490}"/>
              </a:ext>
            </a:extLst>
          </p:cNvPr>
          <p:cNvSpPr/>
          <p:nvPr/>
        </p:nvSpPr>
        <p:spPr>
          <a:xfrm>
            <a:off x="247367" y="2016106"/>
            <a:ext cx="5295766" cy="271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18" y="2064239"/>
            <a:ext cx="5031323" cy="2606109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cs-CZ" sz="2700" b="1" dirty="0">
                <a:solidFill>
                  <a:srgbClr val="42B186"/>
                </a:solidFill>
              </a:rPr>
              <a:t>Lukáš Rozlílek</a:t>
            </a:r>
            <a:br>
              <a:rPr lang="cs-CZ" sz="2700" dirty="0"/>
            </a:br>
            <a:r>
              <a:rPr lang="cs-CZ" sz="2700" dirty="0"/>
              <a:t>RIS3 analytik</a:t>
            </a:r>
            <a:br>
              <a:rPr lang="cs-CZ" sz="2700" dirty="0"/>
            </a:br>
            <a:r>
              <a:rPr lang="cs-CZ" sz="2700" dirty="0"/>
              <a:t>Tel.: 731 004 402</a:t>
            </a:r>
            <a:br>
              <a:rPr lang="cs-CZ" sz="2700" dirty="0"/>
            </a:br>
            <a:r>
              <a:rPr lang="cs-CZ" sz="2700" dirty="0"/>
              <a:t>E-mail: </a:t>
            </a:r>
            <a:r>
              <a:rPr lang="cs-CZ" sz="2700" dirty="0">
                <a:hlinkClick r:id="rId3"/>
              </a:rPr>
              <a:t>lukas.rozlilek@karp-kv.cz</a:t>
            </a:r>
            <a:br>
              <a:rPr lang="cs-CZ" sz="2700" dirty="0"/>
            </a:br>
            <a:br>
              <a:rPr lang="cs-CZ" sz="2700" dirty="0"/>
            </a:br>
            <a:r>
              <a:rPr lang="cs-CZ" sz="2700" dirty="0">
                <a:hlinkClick r:id="rId4"/>
              </a:rPr>
              <a:t>www.karp-kv.cz</a:t>
            </a:r>
            <a:endParaRPr lang="cs-CZ" sz="2000" dirty="0">
              <a:solidFill>
                <a:srgbClr val="42B186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3119" y="2918056"/>
            <a:ext cx="1136524" cy="58316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9331" y="3436384"/>
            <a:ext cx="1144100" cy="58317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9371" y="1975307"/>
            <a:ext cx="1091804" cy="57631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84" y="4218611"/>
            <a:ext cx="1073086" cy="5249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9D506-7BF9-4120-A65E-71A51C0D186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70" y="5447843"/>
            <a:ext cx="4981575" cy="111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24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Vlastní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2B186"/>
      </a:hlink>
      <a:folHlink>
        <a:srgbClr val="42B1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86FD238DE3E1409C69CC8ADD69FCF1" ma:contentTypeVersion="3" ma:contentTypeDescription="Vytvoří nový dokument" ma:contentTypeScope="" ma:versionID="120b95b898bfbd5fbdfc358ec1f98b16">
  <xsd:schema xmlns:xsd="http://www.w3.org/2001/XMLSchema" xmlns:xs="http://www.w3.org/2001/XMLSchema" xmlns:p="http://schemas.microsoft.com/office/2006/metadata/properties" xmlns:ns1="http://schemas.microsoft.com/sharepoint/v3" xmlns:ns2="c9e48692-194e-417d-af40-42e3d4ef737b" targetNamespace="http://schemas.microsoft.com/office/2006/metadata/properties" ma:root="true" ma:fieldsID="d52e62a289919ace663ba89c75de4527" ns1:_="" ns2:_="">
    <xsd:import namespace="http://schemas.microsoft.com/sharepoint/v3"/>
    <xsd:import namespace="c9e48692-194e-417d-af40-42e3d4ef737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  <xsd:element ref="ns1:RoutingEnable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um zahájení plánování" ma:description="" ma:internalName="PublishingStartDate">
      <xsd:simpleType>
        <xsd:restriction base="dms:Unknown"/>
      </xsd:simpleType>
    </xsd:element>
    <xsd:element name="PublishingExpirationDate" ma:index="9" nillable="true" ma:displayName="Datum ukončení plánování" ma:description="" ma:internalName="PublishingExpirationDate">
      <xsd:simpleType>
        <xsd:restriction base="dms:Unknown"/>
      </xsd:simpleType>
    </xsd:element>
    <xsd:element name="RoutingEnabled" ma:index="11" ma:displayName="Aktivní" ma:internalName="RoutingEnabl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8692-194e-417d-af40-42e3d4ef737b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0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c9e48692-194e-417d-af40-42e3d4ef737b" xsi:nil="true"/>
    <RoutingEnabled xmlns="http://schemas.microsoft.com/sharepoint/v3">false</RoutingEnabled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8D98F9F-C4B9-48EB-B9DD-466413EBF95C}"/>
</file>

<file path=customXml/itemProps2.xml><?xml version="1.0" encoding="utf-8"?>
<ds:datastoreItem xmlns:ds="http://schemas.openxmlformats.org/officeDocument/2006/customXml" ds:itemID="{29053ADD-A3AF-49DB-9359-4AE41931746A}"/>
</file>

<file path=customXml/itemProps3.xml><?xml version="1.0" encoding="utf-8"?>
<ds:datastoreItem xmlns:ds="http://schemas.openxmlformats.org/officeDocument/2006/customXml" ds:itemID="{B4976DAA-0750-4B3A-85ED-E59587413633}"/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206</Words>
  <Application>Microsoft Office PowerPoint</Application>
  <PresentationFormat>Širokoúhlá obrazovka</PresentationFormat>
  <Paragraphs>22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Galerie kreativců</vt:lpstr>
      <vt:lpstr>Galerie kreativců</vt:lpstr>
      <vt:lpstr>Podmínky registrace do galerie</vt:lpstr>
      <vt:lpstr>Představení galerie</vt:lpstr>
      <vt:lpstr>Představení galerie</vt:lpstr>
      <vt:lpstr>Představení galerie</vt:lpstr>
      <vt:lpstr>Představení galerie</vt:lpstr>
      <vt:lpstr>Lukáš Rozlílek RIS3 analytik Tel.: 731 004 402 E-mail: lukas.rozlilek@karp-kv.cz  www.karp-kv.cz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</dc:creator>
  <cp:lastModifiedBy>Lukáš Rozlílek</cp:lastModifiedBy>
  <cp:revision>76</cp:revision>
  <dcterms:created xsi:type="dcterms:W3CDTF">2017-09-18T08:52:45Z</dcterms:created>
  <dcterms:modified xsi:type="dcterms:W3CDTF">2020-08-12T06:37:54Z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0x010100E086FD238DE3E1409C69CC8ADD69FCF1</vt:lpwstr>
  </property>
</Properties>
</file>