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7" r:id="rId3"/>
    <p:sldId id="257" r:id="rId4"/>
    <p:sldId id="260" r:id="rId5"/>
    <p:sldId id="261" r:id="rId6"/>
    <p:sldId id="267" r:id="rId7"/>
    <p:sldId id="291" r:id="rId8"/>
    <p:sldId id="262" r:id="rId9"/>
    <p:sldId id="264" r:id="rId10"/>
    <p:sldId id="269" r:id="rId11"/>
    <p:sldId id="266" r:id="rId12"/>
    <p:sldId id="288" r:id="rId13"/>
    <p:sldId id="284" r:id="rId14"/>
    <p:sldId id="280" r:id="rId15"/>
    <p:sldId id="292" r:id="rId16"/>
    <p:sldId id="285" r:id="rId17"/>
    <p:sldId id="278" r:id="rId18"/>
    <p:sldId id="279" r:id="rId19"/>
    <p:sldId id="287" r:id="rId20"/>
    <p:sldId id="289" r:id="rId21"/>
    <p:sldId id="275" r:id="rId22"/>
    <p:sldId id="270" r:id="rId23"/>
    <p:sldId id="273" r:id="rId24"/>
    <p:sldId id="271" r:id="rId25"/>
    <p:sldId id="272" r:id="rId26"/>
    <p:sldId id="274" r:id="rId27"/>
    <p:sldId id="276" r:id="rId28"/>
    <p:sldId id="286" r:id="rId29"/>
    <p:sldId id="259" r:id="rId30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árka" initials="Š" lastIdx="1" clrIdx="0">
    <p:extLst>
      <p:ext uri="{19B8F6BF-5375-455C-9EA6-DF929625EA0E}">
        <p15:presenceInfo xmlns:p15="http://schemas.microsoft.com/office/powerpoint/2012/main" userId="Šár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84D"/>
    <a:srgbClr val="FF6600"/>
    <a:srgbClr val="CCFF66"/>
    <a:srgbClr val="FF9966"/>
    <a:srgbClr val="42B186"/>
    <a:srgbClr val="78BA70"/>
    <a:srgbClr val="30AD49"/>
    <a:srgbClr val="FBBF7D"/>
    <a:srgbClr val="2FAD49"/>
    <a:srgbClr val="72B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0" autoAdjust="0"/>
    <p:restoredTop sz="89801" autoAdjust="0"/>
  </p:normalViewPr>
  <p:slideViewPr>
    <p:cSldViewPr snapToGrid="0">
      <p:cViewPr varScale="1">
        <p:scale>
          <a:sx n="103" d="100"/>
          <a:sy n="103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743755-7DB7-4491-BC38-32ED33B8A6D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E29F1A0-04EE-40A4-850B-57D6B58FEE0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Hodnotící komise věcných kritérií a kritérií přijatelnosti</a:t>
          </a:r>
        </a:p>
      </dgm:t>
    </dgm:pt>
    <dgm:pt modelId="{8CD66FB0-E595-4CDB-B457-088DCD6F26C5}" type="parTrans" cxnId="{428FA34D-A5A3-4F87-AC5A-1A2E6F9B42F7}">
      <dgm:prSet/>
      <dgm:spPr/>
      <dgm:t>
        <a:bodyPr/>
        <a:lstStyle/>
        <a:p>
          <a:endParaRPr lang="cs-CZ"/>
        </a:p>
      </dgm:t>
    </dgm:pt>
    <dgm:pt modelId="{388D4508-FE75-4C30-A1CF-AD041B115769}" type="sibTrans" cxnId="{428FA34D-A5A3-4F87-AC5A-1A2E6F9B42F7}">
      <dgm:prSet/>
      <dgm:spPr/>
      <dgm:t>
        <a:bodyPr/>
        <a:lstStyle/>
        <a:p>
          <a:endParaRPr lang="cs-CZ"/>
        </a:p>
      </dgm:t>
    </dgm:pt>
    <dgm:pt modelId="{6F86EFBF-4450-462F-ABAF-3094E192D282}">
      <dgm:prSet custT="1"/>
      <dgm:spPr/>
      <dgm:t>
        <a:bodyPr/>
        <a:lstStyle/>
        <a:p>
          <a:r>
            <a:rPr lang="cs-CZ" sz="800" dirty="0"/>
            <a:t>Zástupce poskytovatele dotace</a:t>
          </a:r>
        </a:p>
      </dgm:t>
    </dgm:pt>
    <dgm:pt modelId="{2FBA6301-9AEF-45D8-BA76-FDC960FA2703}" type="parTrans" cxnId="{97356BA5-950C-40E1-9F16-AFD0E51EFF12}">
      <dgm:prSet/>
      <dgm:spPr/>
      <dgm:t>
        <a:bodyPr/>
        <a:lstStyle/>
        <a:p>
          <a:endParaRPr lang="cs-CZ"/>
        </a:p>
      </dgm:t>
    </dgm:pt>
    <dgm:pt modelId="{6909477D-A32C-47CD-B05C-DDF0018927A2}" type="sibTrans" cxnId="{97356BA5-950C-40E1-9F16-AFD0E51EFF12}">
      <dgm:prSet/>
      <dgm:spPr/>
      <dgm:t>
        <a:bodyPr/>
        <a:lstStyle/>
        <a:p>
          <a:endParaRPr lang="cs-CZ"/>
        </a:p>
      </dgm:t>
    </dgm:pt>
    <dgm:pt modelId="{18E4B353-6B68-47A3-93A4-431CECC29E0F}">
      <dgm:prSet custT="1"/>
      <dgm:spPr/>
      <dgm:t>
        <a:bodyPr/>
        <a:lstStyle/>
        <a:p>
          <a:r>
            <a:rPr lang="cs-CZ" sz="800" dirty="0"/>
            <a:t>Zástupce administrátora</a:t>
          </a:r>
        </a:p>
      </dgm:t>
    </dgm:pt>
    <dgm:pt modelId="{AEA895C6-BA3A-483A-AEB2-8DF3B97B2EC7}" type="parTrans" cxnId="{B6D1CE48-4586-4CE0-9406-43F81CC69B6E}">
      <dgm:prSet/>
      <dgm:spPr/>
      <dgm:t>
        <a:bodyPr/>
        <a:lstStyle/>
        <a:p>
          <a:endParaRPr lang="cs-CZ"/>
        </a:p>
      </dgm:t>
    </dgm:pt>
    <dgm:pt modelId="{AB912726-0CE5-4751-8273-ED9268E11E7B}" type="sibTrans" cxnId="{B6D1CE48-4586-4CE0-9406-43F81CC69B6E}">
      <dgm:prSet/>
      <dgm:spPr/>
      <dgm:t>
        <a:bodyPr/>
        <a:lstStyle/>
        <a:p>
          <a:endParaRPr lang="cs-CZ"/>
        </a:p>
      </dgm:t>
    </dgm:pt>
    <dgm:pt modelId="{DDF8C2F6-B4EC-4B8B-A229-F96F79F2A4A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Hodnotící komise formálních náležitostí</a:t>
          </a:r>
        </a:p>
      </dgm:t>
    </dgm:pt>
    <dgm:pt modelId="{D9BB4DF7-A26A-4285-8D9D-D1741E253E06}" type="parTrans" cxnId="{06359C05-E4D4-4E88-B45F-F1EB7EA79743}">
      <dgm:prSet/>
      <dgm:spPr/>
      <dgm:t>
        <a:bodyPr/>
        <a:lstStyle/>
        <a:p>
          <a:endParaRPr lang="cs-CZ"/>
        </a:p>
      </dgm:t>
    </dgm:pt>
    <dgm:pt modelId="{9AFF9B08-E0B2-4AD4-9C04-E20A824CD254}" type="sibTrans" cxnId="{06359C05-E4D4-4E88-B45F-F1EB7EA79743}">
      <dgm:prSet/>
      <dgm:spPr/>
      <dgm:t>
        <a:bodyPr/>
        <a:lstStyle/>
        <a:p>
          <a:endParaRPr lang="cs-CZ"/>
        </a:p>
      </dgm:t>
    </dgm:pt>
    <dgm:pt modelId="{3B9830EC-6323-4A69-8DFE-CA5014EB4E4F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Rada pro výzkum, vývoj a inovace KK </a:t>
          </a:r>
        </a:p>
      </dgm:t>
    </dgm:pt>
    <dgm:pt modelId="{DD488646-FA3C-4D01-AA31-F6D058CB1509}" type="parTrans" cxnId="{7E8084D6-4FBD-47B1-B92E-E52C89E92982}">
      <dgm:prSet/>
      <dgm:spPr/>
      <dgm:t>
        <a:bodyPr/>
        <a:lstStyle/>
        <a:p>
          <a:endParaRPr lang="cs-CZ"/>
        </a:p>
      </dgm:t>
    </dgm:pt>
    <dgm:pt modelId="{71A7577E-85B1-4EF8-8A1A-C767F437CC03}" type="sibTrans" cxnId="{7E8084D6-4FBD-47B1-B92E-E52C89E92982}">
      <dgm:prSet/>
      <dgm:spPr/>
      <dgm:t>
        <a:bodyPr/>
        <a:lstStyle/>
        <a:p>
          <a:endParaRPr lang="cs-CZ"/>
        </a:p>
      </dgm:t>
    </dgm:pt>
    <dgm:pt modelId="{F3C78F4C-5D86-409E-85A8-E9A31E1E580B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Rada </a:t>
          </a:r>
        </a:p>
        <a:p>
          <a:r>
            <a:rPr lang="cs-CZ" dirty="0">
              <a:solidFill>
                <a:schemeClr val="tx1"/>
              </a:solidFill>
            </a:rPr>
            <a:t>Karlovarského kraje </a:t>
          </a:r>
        </a:p>
      </dgm:t>
    </dgm:pt>
    <dgm:pt modelId="{A748CA45-E59C-425F-A2E2-1DE7ABA4609C}" type="parTrans" cxnId="{8BF9D280-014E-42AE-A20D-99B19D3D9952}">
      <dgm:prSet/>
      <dgm:spPr/>
      <dgm:t>
        <a:bodyPr/>
        <a:lstStyle/>
        <a:p>
          <a:endParaRPr lang="cs-CZ"/>
        </a:p>
      </dgm:t>
    </dgm:pt>
    <dgm:pt modelId="{755C451F-FAE3-487E-86D4-5DB893AF39D5}" type="sibTrans" cxnId="{8BF9D280-014E-42AE-A20D-99B19D3D9952}">
      <dgm:prSet/>
      <dgm:spPr/>
      <dgm:t>
        <a:bodyPr/>
        <a:lstStyle/>
        <a:p>
          <a:endParaRPr lang="cs-CZ"/>
        </a:p>
      </dgm:t>
    </dgm:pt>
    <dgm:pt modelId="{133C209A-2590-4060-815C-35DB6BE3BFEF}">
      <dgm:prSet/>
      <dgm:spPr/>
      <dgm:t>
        <a:bodyPr/>
        <a:lstStyle/>
        <a:p>
          <a:endParaRPr lang="cs-CZ" dirty="0"/>
        </a:p>
      </dgm:t>
    </dgm:pt>
    <dgm:pt modelId="{E164F58C-3323-4A7C-B8D7-2FEBF2F59214}" type="parTrans" cxnId="{6EB85B3C-FA4D-4385-A99D-3D1F112F20ED}">
      <dgm:prSet/>
      <dgm:spPr/>
      <dgm:t>
        <a:bodyPr/>
        <a:lstStyle/>
        <a:p>
          <a:endParaRPr lang="cs-CZ"/>
        </a:p>
      </dgm:t>
    </dgm:pt>
    <dgm:pt modelId="{39065073-0948-4DFB-85E6-15E3CF9833F0}" type="sibTrans" cxnId="{6EB85B3C-FA4D-4385-A99D-3D1F112F20ED}">
      <dgm:prSet/>
      <dgm:spPr/>
      <dgm:t>
        <a:bodyPr/>
        <a:lstStyle/>
        <a:p>
          <a:endParaRPr lang="cs-CZ"/>
        </a:p>
      </dgm:t>
    </dgm:pt>
    <dgm:pt modelId="{E8175E42-4141-4ECE-A2C7-A5520F6F5C8E}" type="pres">
      <dgm:prSet presAssocID="{3D743755-7DB7-4491-BC38-32ED33B8A6D6}" presName="rootnode" presStyleCnt="0">
        <dgm:presLayoutVars>
          <dgm:chMax/>
          <dgm:chPref/>
          <dgm:dir/>
          <dgm:animLvl val="lvl"/>
        </dgm:presLayoutVars>
      </dgm:prSet>
      <dgm:spPr/>
    </dgm:pt>
    <dgm:pt modelId="{F5E3FEEF-0D77-4231-9AF6-2541DA582DAF}" type="pres">
      <dgm:prSet presAssocID="{DDF8C2F6-B4EC-4B8B-A229-F96F79F2A4A0}" presName="composite" presStyleCnt="0"/>
      <dgm:spPr/>
    </dgm:pt>
    <dgm:pt modelId="{9896C248-FC6B-461A-8D72-F57E620AB4A8}" type="pres">
      <dgm:prSet presAssocID="{DDF8C2F6-B4EC-4B8B-A229-F96F79F2A4A0}" presName="bentUpArrow1" presStyleLbl="alignImgPlace1" presStyleIdx="0" presStyleCnt="3" custLinFactNeighborX="-22202" custLinFactNeighborY="12048"/>
      <dgm:spPr>
        <a:solidFill>
          <a:srgbClr val="00B050"/>
        </a:solidFill>
      </dgm:spPr>
    </dgm:pt>
    <dgm:pt modelId="{C825DC0D-5C0C-4480-A874-369C5ACAB554}" type="pres">
      <dgm:prSet presAssocID="{DDF8C2F6-B4EC-4B8B-A229-F96F79F2A4A0}" presName="ParentText" presStyleLbl="node1" presStyleIdx="0" presStyleCnt="4" custScaleX="175245" custScaleY="75358" custLinFactNeighborX="8781" custLinFactNeighborY="21610">
        <dgm:presLayoutVars>
          <dgm:chMax val="1"/>
          <dgm:chPref val="1"/>
          <dgm:bulletEnabled val="1"/>
        </dgm:presLayoutVars>
      </dgm:prSet>
      <dgm:spPr/>
    </dgm:pt>
    <dgm:pt modelId="{4BF45DC4-96EA-4475-8676-65384ADC5674}" type="pres">
      <dgm:prSet presAssocID="{DDF8C2F6-B4EC-4B8B-A229-F96F79F2A4A0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245D3CCF-DD5A-44AB-9EAB-FBB1BB86946F}" type="pres">
      <dgm:prSet presAssocID="{9AFF9B08-E0B2-4AD4-9C04-E20A824CD254}" presName="sibTrans" presStyleCnt="0"/>
      <dgm:spPr/>
    </dgm:pt>
    <dgm:pt modelId="{2E493299-3D2E-4D25-9808-AF95DF4B1F83}" type="pres">
      <dgm:prSet presAssocID="{5E29F1A0-04EE-40A4-850B-57D6B58FEE0E}" presName="composite" presStyleCnt="0"/>
      <dgm:spPr/>
    </dgm:pt>
    <dgm:pt modelId="{914CEBB1-CBCA-4305-A0CB-951A41979460}" type="pres">
      <dgm:prSet presAssocID="{5E29F1A0-04EE-40A4-850B-57D6B58FEE0E}" presName="bentUpArrow1" presStyleLbl="alignImgPlace1" presStyleIdx="1" presStyleCnt="3" custLinFactNeighborX="-43066" custLinFactNeighborY="-9328"/>
      <dgm:spPr>
        <a:solidFill>
          <a:srgbClr val="00B050"/>
        </a:solidFill>
      </dgm:spPr>
    </dgm:pt>
    <dgm:pt modelId="{C7E1169C-7D42-4869-9845-5D796BA5B3B2}" type="pres">
      <dgm:prSet presAssocID="{5E29F1A0-04EE-40A4-850B-57D6B58FEE0E}" presName="ParentText" presStyleLbl="node1" presStyleIdx="1" presStyleCnt="4" custScaleX="198084" custScaleY="81277">
        <dgm:presLayoutVars>
          <dgm:chMax val="1"/>
          <dgm:chPref val="1"/>
          <dgm:bulletEnabled val="1"/>
        </dgm:presLayoutVars>
      </dgm:prSet>
      <dgm:spPr/>
    </dgm:pt>
    <dgm:pt modelId="{8B431F01-C124-4F4B-848D-CBBE5056CE82}" type="pres">
      <dgm:prSet presAssocID="{5E29F1A0-04EE-40A4-850B-57D6B58FEE0E}" presName="ChildText" presStyleLbl="revTx" presStyleIdx="1" presStyleCnt="4" custScaleX="227306" custLinFactY="-2761" custLinFactNeighborX="-15008" custLinFactNeighborY="-100000">
        <dgm:presLayoutVars>
          <dgm:chMax val="0"/>
          <dgm:chPref val="0"/>
          <dgm:bulletEnabled val="1"/>
        </dgm:presLayoutVars>
      </dgm:prSet>
      <dgm:spPr/>
    </dgm:pt>
    <dgm:pt modelId="{5328D141-2269-4036-9CE3-770F1B56FD2E}" type="pres">
      <dgm:prSet presAssocID="{388D4508-FE75-4C30-A1CF-AD041B115769}" presName="sibTrans" presStyleCnt="0"/>
      <dgm:spPr/>
    </dgm:pt>
    <dgm:pt modelId="{49906ADB-41AB-4804-B379-F44A8B95F63D}" type="pres">
      <dgm:prSet presAssocID="{3B9830EC-6323-4A69-8DFE-CA5014EB4E4F}" presName="composite" presStyleCnt="0"/>
      <dgm:spPr/>
    </dgm:pt>
    <dgm:pt modelId="{69580D66-B985-49AF-80F0-CC427BE0D517}" type="pres">
      <dgm:prSet presAssocID="{3B9830EC-6323-4A69-8DFE-CA5014EB4E4F}" presName="bentUpArrow1" presStyleLbl="alignImgPlace1" presStyleIdx="2" presStyleCnt="3" custLinFactNeighborX="-17503" custLinFactNeighborY="-25486"/>
      <dgm:spPr>
        <a:solidFill>
          <a:srgbClr val="00B050"/>
        </a:solidFill>
      </dgm:spPr>
    </dgm:pt>
    <dgm:pt modelId="{EBCFCB01-DAF6-48F2-A4EC-7CE40995CFCB}" type="pres">
      <dgm:prSet presAssocID="{3B9830EC-6323-4A69-8DFE-CA5014EB4E4F}" presName="ParentText" presStyleLbl="node1" presStyleIdx="2" presStyleCnt="4" custScaleX="181319" custScaleY="92697" custLinFactNeighborX="-2293" custLinFactNeighborY="-14866">
        <dgm:presLayoutVars>
          <dgm:chMax val="1"/>
          <dgm:chPref val="1"/>
          <dgm:bulletEnabled val="1"/>
        </dgm:presLayoutVars>
      </dgm:prSet>
      <dgm:spPr/>
    </dgm:pt>
    <dgm:pt modelId="{17F40B31-E600-48FA-B822-39A1D07B51D8}" type="pres">
      <dgm:prSet presAssocID="{3B9830EC-6323-4A69-8DFE-CA5014EB4E4F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0EC8C1E-E875-4249-BB82-36D71F97710E}" type="pres">
      <dgm:prSet presAssocID="{71A7577E-85B1-4EF8-8A1A-C767F437CC03}" presName="sibTrans" presStyleCnt="0"/>
      <dgm:spPr/>
    </dgm:pt>
    <dgm:pt modelId="{FF404AFB-96F8-4228-BBE5-D63A4624ADE2}" type="pres">
      <dgm:prSet presAssocID="{F3C78F4C-5D86-409E-85A8-E9A31E1E580B}" presName="composite" presStyleCnt="0"/>
      <dgm:spPr/>
    </dgm:pt>
    <dgm:pt modelId="{D062EFB1-28CD-4B4D-B905-1CAFE87F1E31}" type="pres">
      <dgm:prSet presAssocID="{F3C78F4C-5D86-409E-85A8-E9A31E1E580B}" presName="ParentText" presStyleLbl="node1" presStyleIdx="3" presStyleCnt="4" custScaleX="177027" custScaleY="76435" custLinFactNeighborX="9682" custLinFactNeighborY="-26186">
        <dgm:presLayoutVars>
          <dgm:chMax val="1"/>
          <dgm:chPref val="1"/>
          <dgm:bulletEnabled val="1"/>
        </dgm:presLayoutVars>
      </dgm:prSet>
      <dgm:spPr/>
    </dgm:pt>
    <dgm:pt modelId="{F7DFDAAE-F443-4D56-B2B1-762F3F89CD14}" type="pres">
      <dgm:prSet presAssocID="{F3C78F4C-5D86-409E-85A8-E9A31E1E580B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6359C05-E4D4-4E88-B45F-F1EB7EA79743}" srcId="{3D743755-7DB7-4491-BC38-32ED33B8A6D6}" destId="{DDF8C2F6-B4EC-4B8B-A229-F96F79F2A4A0}" srcOrd="0" destOrd="0" parTransId="{D9BB4DF7-A26A-4285-8D9D-D1741E253E06}" sibTransId="{9AFF9B08-E0B2-4AD4-9C04-E20A824CD254}"/>
    <dgm:cxn modelId="{6EB85B3C-FA4D-4385-A99D-3D1F112F20ED}" srcId="{F3C78F4C-5D86-409E-85A8-E9A31E1E580B}" destId="{133C209A-2590-4060-815C-35DB6BE3BFEF}" srcOrd="0" destOrd="0" parTransId="{E164F58C-3323-4A7C-B8D7-2FEBF2F59214}" sibTransId="{39065073-0948-4DFB-85E6-15E3CF9833F0}"/>
    <dgm:cxn modelId="{DDC1BF67-13E1-4849-9C77-9E67A547DAC4}" type="presOf" srcId="{F3C78F4C-5D86-409E-85A8-E9A31E1E580B}" destId="{D062EFB1-28CD-4B4D-B905-1CAFE87F1E31}" srcOrd="0" destOrd="0" presId="urn:microsoft.com/office/officeart/2005/8/layout/StepDownProcess"/>
    <dgm:cxn modelId="{B6D1CE48-4586-4CE0-9406-43F81CC69B6E}" srcId="{5E29F1A0-04EE-40A4-850B-57D6B58FEE0E}" destId="{18E4B353-6B68-47A3-93A4-431CECC29E0F}" srcOrd="1" destOrd="0" parTransId="{AEA895C6-BA3A-483A-AEB2-8DF3B97B2EC7}" sibTransId="{AB912726-0CE5-4751-8273-ED9268E11E7B}"/>
    <dgm:cxn modelId="{428FA34D-A5A3-4F87-AC5A-1A2E6F9B42F7}" srcId="{3D743755-7DB7-4491-BC38-32ED33B8A6D6}" destId="{5E29F1A0-04EE-40A4-850B-57D6B58FEE0E}" srcOrd="1" destOrd="0" parTransId="{8CD66FB0-E595-4CDB-B457-088DCD6F26C5}" sibTransId="{388D4508-FE75-4C30-A1CF-AD041B115769}"/>
    <dgm:cxn modelId="{96B39B4F-A436-4526-BDDE-2F916397FBBF}" type="presOf" srcId="{18E4B353-6B68-47A3-93A4-431CECC29E0F}" destId="{8B431F01-C124-4F4B-848D-CBBE5056CE82}" srcOrd="0" destOrd="1" presId="urn:microsoft.com/office/officeart/2005/8/layout/StepDownProcess"/>
    <dgm:cxn modelId="{8BF9D280-014E-42AE-A20D-99B19D3D9952}" srcId="{3D743755-7DB7-4491-BC38-32ED33B8A6D6}" destId="{F3C78F4C-5D86-409E-85A8-E9A31E1E580B}" srcOrd="3" destOrd="0" parTransId="{A748CA45-E59C-425F-A2E2-1DE7ABA4609C}" sibTransId="{755C451F-FAE3-487E-86D4-5DB893AF39D5}"/>
    <dgm:cxn modelId="{97356BA5-950C-40E1-9F16-AFD0E51EFF12}" srcId="{5E29F1A0-04EE-40A4-850B-57D6B58FEE0E}" destId="{6F86EFBF-4450-462F-ABAF-3094E192D282}" srcOrd="0" destOrd="0" parTransId="{2FBA6301-9AEF-45D8-BA76-FDC960FA2703}" sibTransId="{6909477D-A32C-47CD-B05C-DDF0018927A2}"/>
    <dgm:cxn modelId="{32CA57A8-002A-4C28-AEC2-39FECFAD12D8}" type="presOf" srcId="{3D743755-7DB7-4491-BC38-32ED33B8A6D6}" destId="{E8175E42-4141-4ECE-A2C7-A5520F6F5C8E}" srcOrd="0" destOrd="0" presId="urn:microsoft.com/office/officeart/2005/8/layout/StepDownProcess"/>
    <dgm:cxn modelId="{E27E9FB9-AF5B-4097-8849-24405079F5D9}" type="presOf" srcId="{3B9830EC-6323-4A69-8DFE-CA5014EB4E4F}" destId="{EBCFCB01-DAF6-48F2-A4EC-7CE40995CFCB}" srcOrd="0" destOrd="0" presId="urn:microsoft.com/office/officeart/2005/8/layout/StepDownProcess"/>
    <dgm:cxn modelId="{D7FADAC1-90E5-4C1F-9130-04ADB303BEA6}" type="presOf" srcId="{5E29F1A0-04EE-40A4-850B-57D6B58FEE0E}" destId="{C7E1169C-7D42-4869-9845-5D796BA5B3B2}" srcOrd="0" destOrd="0" presId="urn:microsoft.com/office/officeart/2005/8/layout/StepDownProcess"/>
    <dgm:cxn modelId="{7E8084D6-4FBD-47B1-B92E-E52C89E92982}" srcId="{3D743755-7DB7-4491-BC38-32ED33B8A6D6}" destId="{3B9830EC-6323-4A69-8DFE-CA5014EB4E4F}" srcOrd="2" destOrd="0" parTransId="{DD488646-FA3C-4D01-AA31-F6D058CB1509}" sibTransId="{71A7577E-85B1-4EF8-8A1A-C767F437CC03}"/>
    <dgm:cxn modelId="{E2120FEE-13BF-4EC6-AD2C-ABDF3E96A341}" type="presOf" srcId="{DDF8C2F6-B4EC-4B8B-A229-F96F79F2A4A0}" destId="{C825DC0D-5C0C-4480-A874-369C5ACAB554}" srcOrd="0" destOrd="0" presId="urn:microsoft.com/office/officeart/2005/8/layout/StepDownProcess"/>
    <dgm:cxn modelId="{3B7336F1-5B1B-471B-A9C1-92C41FBE33C2}" type="presOf" srcId="{6F86EFBF-4450-462F-ABAF-3094E192D282}" destId="{8B431F01-C124-4F4B-848D-CBBE5056CE82}" srcOrd="0" destOrd="0" presId="urn:microsoft.com/office/officeart/2005/8/layout/StepDownProcess"/>
    <dgm:cxn modelId="{B34EC2F7-F67F-49DB-BDA0-03DD5B9DD4DD}" type="presOf" srcId="{133C209A-2590-4060-815C-35DB6BE3BFEF}" destId="{F7DFDAAE-F443-4D56-B2B1-762F3F89CD14}" srcOrd="0" destOrd="0" presId="urn:microsoft.com/office/officeart/2005/8/layout/StepDownProcess"/>
    <dgm:cxn modelId="{241E7042-2304-42BA-8939-70B923D21AB8}" type="presParOf" srcId="{E8175E42-4141-4ECE-A2C7-A5520F6F5C8E}" destId="{F5E3FEEF-0D77-4231-9AF6-2541DA582DAF}" srcOrd="0" destOrd="0" presId="urn:microsoft.com/office/officeart/2005/8/layout/StepDownProcess"/>
    <dgm:cxn modelId="{CDE980B8-BCC9-4FA9-9656-ABB7F27BE22A}" type="presParOf" srcId="{F5E3FEEF-0D77-4231-9AF6-2541DA582DAF}" destId="{9896C248-FC6B-461A-8D72-F57E620AB4A8}" srcOrd="0" destOrd="0" presId="urn:microsoft.com/office/officeart/2005/8/layout/StepDownProcess"/>
    <dgm:cxn modelId="{CDB487C9-5383-4DBE-A084-164B0988D139}" type="presParOf" srcId="{F5E3FEEF-0D77-4231-9AF6-2541DA582DAF}" destId="{C825DC0D-5C0C-4480-A874-369C5ACAB554}" srcOrd="1" destOrd="0" presId="urn:microsoft.com/office/officeart/2005/8/layout/StepDownProcess"/>
    <dgm:cxn modelId="{AB6D2EDD-84D5-4AAA-A7FA-9B65374C524A}" type="presParOf" srcId="{F5E3FEEF-0D77-4231-9AF6-2541DA582DAF}" destId="{4BF45DC4-96EA-4475-8676-65384ADC5674}" srcOrd="2" destOrd="0" presId="urn:microsoft.com/office/officeart/2005/8/layout/StepDownProcess"/>
    <dgm:cxn modelId="{FF6ADE93-6BA9-477C-97B8-2D90B3540864}" type="presParOf" srcId="{E8175E42-4141-4ECE-A2C7-A5520F6F5C8E}" destId="{245D3CCF-DD5A-44AB-9EAB-FBB1BB86946F}" srcOrd="1" destOrd="0" presId="urn:microsoft.com/office/officeart/2005/8/layout/StepDownProcess"/>
    <dgm:cxn modelId="{8BACC370-F42E-4FF9-A697-FC6DD1379A5D}" type="presParOf" srcId="{E8175E42-4141-4ECE-A2C7-A5520F6F5C8E}" destId="{2E493299-3D2E-4D25-9808-AF95DF4B1F83}" srcOrd="2" destOrd="0" presId="urn:microsoft.com/office/officeart/2005/8/layout/StepDownProcess"/>
    <dgm:cxn modelId="{D4CA91E7-22CB-4C0E-A8A0-8FC8EFEC38C9}" type="presParOf" srcId="{2E493299-3D2E-4D25-9808-AF95DF4B1F83}" destId="{914CEBB1-CBCA-4305-A0CB-951A41979460}" srcOrd="0" destOrd="0" presId="urn:microsoft.com/office/officeart/2005/8/layout/StepDownProcess"/>
    <dgm:cxn modelId="{D10A7788-8DF7-4C6C-83DA-1DC7F883740D}" type="presParOf" srcId="{2E493299-3D2E-4D25-9808-AF95DF4B1F83}" destId="{C7E1169C-7D42-4869-9845-5D796BA5B3B2}" srcOrd="1" destOrd="0" presId="urn:microsoft.com/office/officeart/2005/8/layout/StepDownProcess"/>
    <dgm:cxn modelId="{48C8EAA2-993A-4D93-ABDC-9FA2BD94B680}" type="presParOf" srcId="{2E493299-3D2E-4D25-9808-AF95DF4B1F83}" destId="{8B431F01-C124-4F4B-848D-CBBE5056CE82}" srcOrd="2" destOrd="0" presId="urn:microsoft.com/office/officeart/2005/8/layout/StepDownProcess"/>
    <dgm:cxn modelId="{C16F3D4C-BC73-4C5A-A483-CF57F54C61E0}" type="presParOf" srcId="{E8175E42-4141-4ECE-A2C7-A5520F6F5C8E}" destId="{5328D141-2269-4036-9CE3-770F1B56FD2E}" srcOrd="3" destOrd="0" presId="urn:microsoft.com/office/officeart/2005/8/layout/StepDownProcess"/>
    <dgm:cxn modelId="{788DDEE3-E967-4933-BE48-5EF56055D9BD}" type="presParOf" srcId="{E8175E42-4141-4ECE-A2C7-A5520F6F5C8E}" destId="{49906ADB-41AB-4804-B379-F44A8B95F63D}" srcOrd="4" destOrd="0" presId="urn:microsoft.com/office/officeart/2005/8/layout/StepDownProcess"/>
    <dgm:cxn modelId="{A907BF03-504F-401C-A891-587AEE2ED142}" type="presParOf" srcId="{49906ADB-41AB-4804-B379-F44A8B95F63D}" destId="{69580D66-B985-49AF-80F0-CC427BE0D517}" srcOrd="0" destOrd="0" presId="urn:microsoft.com/office/officeart/2005/8/layout/StepDownProcess"/>
    <dgm:cxn modelId="{1A7E7F00-9016-416B-BC68-F79DFC454A52}" type="presParOf" srcId="{49906ADB-41AB-4804-B379-F44A8B95F63D}" destId="{EBCFCB01-DAF6-48F2-A4EC-7CE40995CFCB}" srcOrd="1" destOrd="0" presId="urn:microsoft.com/office/officeart/2005/8/layout/StepDownProcess"/>
    <dgm:cxn modelId="{A11BC0C9-A288-4A17-A9FD-155A8044DB70}" type="presParOf" srcId="{49906ADB-41AB-4804-B379-F44A8B95F63D}" destId="{17F40B31-E600-48FA-B822-39A1D07B51D8}" srcOrd="2" destOrd="0" presId="urn:microsoft.com/office/officeart/2005/8/layout/StepDownProcess"/>
    <dgm:cxn modelId="{7D73419F-B7D7-4D5A-ABF0-2E61D6F16582}" type="presParOf" srcId="{E8175E42-4141-4ECE-A2C7-A5520F6F5C8E}" destId="{E0EC8C1E-E875-4249-BB82-36D71F97710E}" srcOrd="5" destOrd="0" presId="urn:microsoft.com/office/officeart/2005/8/layout/StepDownProcess"/>
    <dgm:cxn modelId="{5F4FCC43-4EBE-48C4-B252-4C6AA4BFCF5E}" type="presParOf" srcId="{E8175E42-4141-4ECE-A2C7-A5520F6F5C8E}" destId="{FF404AFB-96F8-4228-BBE5-D63A4624ADE2}" srcOrd="6" destOrd="0" presId="urn:microsoft.com/office/officeart/2005/8/layout/StepDownProcess"/>
    <dgm:cxn modelId="{B7B56462-9DFD-4A3F-AFE3-0B238AE2F2C0}" type="presParOf" srcId="{FF404AFB-96F8-4228-BBE5-D63A4624ADE2}" destId="{D062EFB1-28CD-4B4D-B905-1CAFE87F1E31}" srcOrd="0" destOrd="0" presId="urn:microsoft.com/office/officeart/2005/8/layout/StepDownProcess"/>
    <dgm:cxn modelId="{125C197A-62D2-4AAB-B71C-B34137F8D4E9}" type="presParOf" srcId="{FF404AFB-96F8-4228-BBE5-D63A4624ADE2}" destId="{F7DFDAAE-F443-4D56-B2B1-762F3F89CD1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743755-7DB7-4491-BC38-32ED33B8A6D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E29F1A0-04EE-40A4-850B-57D6B58FEE0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Věcná</a:t>
          </a:r>
          <a:r>
            <a:rPr lang="cs-CZ" b="1" baseline="0" dirty="0">
              <a:solidFill>
                <a:schemeClr val="tx1"/>
              </a:solidFill>
            </a:rPr>
            <a:t> kontrola </a:t>
          </a:r>
          <a:r>
            <a:rPr lang="cs-CZ" baseline="0" dirty="0">
              <a:solidFill>
                <a:schemeClr val="tx1"/>
              </a:solidFill>
            </a:rPr>
            <a:t>(věcná kritéria, neopravitelná) - po kontrole stanovení pořadí – na pořadí podaných žádostí v informačním systému KK záleží )</a:t>
          </a:r>
          <a:endParaRPr lang="cs-CZ" dirty="0">
            <a:solidFill>
              <a:schemeClr val="tx1"/>
            </a:solidFill>
          </a:endParaRPr>
        </a:p>
      </dgm:t>
    </dgm:pt>
    <dgm:pt modelId="{8CD66FB0-E595-4CDB-B457-088DCD6F26C5}" type="parTrans" cxnId="{428FA34D-A5A3-4F87-AC5A-1A2E6F9B42F7}">
      <dgm:prSet/>
      <dgm:spPr/>
      <dgm:t>
        <a:bodyPr/>
        <a:lstStyle/>
        <a:p>
          <a:endParaRPr lang="cs-CZ"/>
        </a:p>
      </dgm:t>
    </dgm:pt>
    <dgm:pt modelId="{388D4508-FE75-4C30-A1CF-AD041B115769}" type="sibTrans" cxnId="{428FA34D-A5A3-4F87-AC5A-1A2E6F9B42F7}">
      <dgm:prSet/>
      <dgm:spPr/>
      <dgm:t>
        <a:bodyPr/>
        <a:lstStyle/>
        <a:p>
          <a:endParaRPr lang="cs-CZ"/>
        </a:p>
      </dgm:t>
    </dgm:pt>
    <dgm:pt modelId="{DDF8C2F6-B4EC-4B8B-A229-F96F79F2A4A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Formální kontrola </a:t>
          </a:r>
        </a:p>
        <a:p>
          <a:r>
            <a:rPr lang="cs-CZ" dirty="0">
              <a:solidFill>
                <a:schemeClr val="tx1"/>
              </a:solidFill>
            </a:rPr>
            <a:t>(výčet – pravidla programu, opravitelné vady, nedostatky, výzva) </a:t>
          </a:r>
        </a:p>
      </dgm:t>
    </dgm:pt>
    <dgm:pt modelId="{D9BB4DF7-A26A-4285-8D9D-D1741E253E06}" type="parTrans" cxnId="{06359C05-E4D4-4E88-B45F-F1EB7EA79743}">
      <dgm:prSet/>
      <dgm:spPr/>
      <dgm:t>
        <a:bodyPr/>
        <a:lstStyle/>
        <a:p>
          <a:endParaRPr lang="cs-CZ"/>
        </a:p>
      </dgm:t>
    </dgm:pt>
    <dgm:pt modelId="{9AFF9B08-E0B2-4AD4-9C04-E20A824CD254}" type="sibTrans" cxnId="{06359C05-E4D4-4E88-B45F-F1EB7EA79743}">
      <dgm:prSet/>
      <dgm:spPr/>
      <dgm:t>
        <a:bodyPr/>
        <a:lstStyle/>
        <a:p>
          <a:endParaRPr lang="cs-CZ"/>
        </a:p>
      </dgm:t>
    </dgm:pt>
    <dgm:pt modelId="{F3C78F4C-5D86-409E-85A8-E9A31E1E580B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Rada Karlovarského kraje  (schválení předloženého seznamu)</a:t>
          </a:r>
        </a:p>
      </dgm:t>
    </dgm:pt>
    <dgm:pt modelId="{A748CA45-E59C-425F-A2E2-1DE7ABA4609C}" type="parTrans" cxnId="{8BF9D280-014E-42AE-A20D-99B19D3D9952}">
      <dgm:prSet/>
      <dgm:spPr/>
      <dgm:t>
        <a:bodyPr/>
        <a:lstStyle/>
        <a:p>
          <a:endParaRPr lang="cs-CZ"/>
        </a:p>
      </dgm:t>
    </dgm:pt>
    <dgm:pt modelId="{755C451F-FAE3-487E-86D4-5DB893AF39D5}" type="sibTrans" cxnId="{8BF9D280-014E-42AE-A20D-99B19D3D9952}">
      <dgm:prSet/>
      <dgm:spPr/>
      <dgm:t>
        <a:bodyPr/>
        <a:lstStyle/>
        <a:p>
          <a:endParaRPr lang="cs-CZ"/>
        </a:p>
      </dgm:t>
    </dgm:pt>
    <dgm:pt modelId="{E8175E42-4141-4ECE-A2C7-A5520F6F5C8E}" type="pres">
      <dgm:prSet presAssocID="{3D743755-7DB7-4491-BC38-32ED33B8A6D6}" presName="rootnode" presStyleCnt="0">
        <dgm:presLayoutVars>
          <dgm:chMax/>
          <dgm:chPref/>
          <dgm:dir/>
          <dgm:animLvl val="lvl"/>
        </dgm:presLayoutVars>
      </dgm:prSet>
      <dgm:spPr/>
    </dgm:pt>
    <dgm:pt modelId="{F5E3FEEF-0D77-4231-9AF6-2541DA582DAF}" type="pres">
      <dgm:prSet presAssocID="{DDF8C2F6-B4EC-4B8B-A229-F96F79F2A4A0}" presName="composite" presStyleCnt="0"/>
      <dgm:spPr/>
    </dgm:pt>
    <dgm:pt modelId="{9896C248-FC6B-461A-8D72-F57E620AB4A8}" type="pres">
      <dgm:prSet presAssocID="{DDF8C2F6-B4EC-4B8B-A229-F96F79F2A4A0}" presName="bentUpArrow1" presStyleLbl="alignImgPlace1" presStyleIdx="0" presStyleCnt="2" custLinFactNeighborX="-22202" custLinFactNeighborY="12048"/>
      <dgm:spPr>
        <a:solidFill>
          <a:srgbClr val="00B050"/>
        </a:solidFill>
      </dgm:spPr>
    </dgm:pt>
    <dgm:pt modelId="{C825DC0D-5C0C-4480-A874-369C5ACAB554}" type="pres">
      <dgm:prSet presAssocID="{DDF8C2F6-B4EC-4B8B-A229-F96F79F2A4A0}" presName="ParentText" presStyleLbl="node1" presStyleIdx="0" presStyleCnt="3" custScaleX="184600" custScaleY="77808" custLinFactNeighborX="-1242" custLinFactNeighborY="10959">
        <dgm:presLayoutVars>
          <dgm:chMax val="1"/>
          <dgm:chPref val="1"/>
          <dgm:bulletEnabled val="1"/>
        </dgm:presLayoutVars>
      </dgm:prSet>
      <dgm:spPr/>
    </dgm:pt>
    <dgm:pt modelId="{4BF45DC4-96EA-4475-8676-65384ADC5674}" type="pres">
      <dgm:prSet presAssocID="{DDF8C2F6-B4EC-4B8B-A229-F96F79F2A4A0}" presName="ChildText" presStyleLbl="revTx" presStyleIdx="0" presStyleCnt="2" custScaleX="174427" custScaleY="51178">
        <dgm:presLayoutVars>
          <dgm:chMax val="0"/>
          <dgm:chPref val="0"/>
          <dgm:bulletEnabled val="1"/>
        </dgm:presLayoutVars>
      </dgm:prSet>
      <dgm:spPr/>
    </dgm:pt>
    <dgm:pt modelId="{245D3CCF-DD5A-44AB-9EAB-FBB1BB86946F}" type="pres">
      <dgm:prSet presAssocID="{9AFF9B08-E0B2-4AD4-9C04-E20A824CD254}" presName="sibTrans" presStyleCnt="0"/>
      <dgm:spPr/>
    </dgm:pt>
    <dgm:pt modelId="{2E493299-3D2E-4D25-9808-AF95DF4B1F83}" type="pres">
      <dgm:prSet presAssocID="{5E29F1A0-04EE-40A4-850B-57D6B58FEE0E}" presName="composite" presStyleCnt="0"/>
      <dgm:spPr/>
    </dgm:pt>
    <dgm:pt modelId="{914CEBB1-CBCA-4305-A0CB-951A41979460}" type="pres">
      <dgm:prSet presAssocID="{5E29F1A0-04EE-40A4-850B-57D6B58FEE0E}" presName="bentUpArrow1" presStyleLbl="alignImgPlace1" presStyleIdx="1" presStyleCnt="2" custLinFactNeighborX="-43066" custLinFactNeighborY="-9328"/>
      <dgm:spPr>
        <a:solidFill>
          <a:srgbClr val="00B050"/>
        </a:solidFill>
      </dgm:spPr>
    </dgm:pt>
    <dgm:pt modelId="{C7E1169C-7D42-4869-9845-5D796BA5B3B2}" type="pres">
      <dgm:prSet presAssocID="{5E29F1A0-04EE-40A4-850B-57D6B58FEE0E}" presName="ParentText" presStyleLbl="node1" presStyleIdx="1" presStyleCnt="3" custScaleX="205445" custScaleY="64650" custLinFactNeighborX="3142" custLinFactNeighborY="1921">
        <dgm:presLayoutVars>
          <dgm:chMax val="1"/>
          <dgm:chPref val="1"/>
          <dgm:bulletEnabled val="1"/>
        </dgm:presLayoutVars>
      </dgm:prSet>
      <dgm:spPr/>
    </dgm:pt>
    <dgm:pt modelId="{8B431F01-C124-4F4B-848D-CBBE5056CE82}" type="pres">
      <dgm:prSet presAssocID="{5E29F1A0-04EE-40A4-850B-57D6B58FEE0E}" presName="ChildText" presStyleLbl="revTx" presStyleIdx="1" presStyleCnt="2" custScaleX="227306" custLinFactY="-2761" custLinFactNeighborX="-15008" custLinFactNeighborY="-100000">
        <dgm:presLayoutVars>
          <dgm:chMax val="0"/>
          <dgm:chPref val="0"/>
          <dgm:bulletEnabled val="1"/>
        </dgm:presLayoutVars>
      </dgm:prSet>
      <dgm:spPr/>
    </dgm:pt>
    <dgm:pt modelId="{5328D141-2269-4036-9CE3-770F1B56FD2E}" type="pres">
      <dgm:prSet presAssocID="{388D4508-FE75-4C30-A1CF-AD041B115769}" presName="sibTrans" presStyleCnt="0"/>
      <dgm:spPr/>
    </dgm:pt>
    <dgm:pt modelId="{FF404AFB-96F8-4228-BBE5-D63A4624ADE2}" type="pres">
      <dgm:prSet presAssocID="{F3C78F4C-5D86-409E-85A8-E9A31E1E580B}" presName="composite" presStyleCnt="0"/>
      <dgm:spPr/>
    </dgm:pt>
    <dgm:pt modelId="{D062EFB1-28CD-4B4D-B905-1CAFE87F1E31}" type="pres">
      <dgm:prSet presAssocID="{F3C78F4C-5D86-409E-85A8-E9A31E1E580B}" presName="ParentText" presStyleLbl="node1" presStyleIdx="2" presStyleCnt="3" custAng="0" custFlipVert="0" custScaleX="148475" custScaleY="76487" custLinFactNeighborX="-3600" custLinFactNeighborY="15427">
        <dgm:presLayoutVars>
          <dgm:chMax val="1"/>
          <dgm:chPref val="1"/>
          <dgm:bulletEnabled val="1"/>
        </dgm:presLayoutVars>
      </dgm:prSet>
      <dgm:spPr/>
    </dgm:pt>
  </dgm:ptLst>
  <dgm:cxnLst>
    <dgm:cxn modelId="{06359C05-E4D4-4E88-B45F-F1EB7EA79743}" srcId="{3D743755-7DB7-4491-BC38-32ED33B8A6D6}" destId="{DDF8C2F6-B4EC-4B8B-A229-F96F79F2A4A0}" srcOrd="0" destOrd="0" parTransId="{D9BB4DF7-A26A-4285-8D9D-D1741E253E06}" sibTransId="{9AFF9B08-E0B2-4AD4-9C04-E20A824CD254}"/>
    <dgm:cxn modelId="{DDC1BF67-13E1-4849-9C77-9E67A547DAC4}" type="presOf" srcId="{F3C78F4C-5D86-409E-85A8-E9A31E1E580B}" destId="{D062EFB1-28CD-4B4D-B905-1CAFE87F1E31}" srcOrd="0" destOrd="0" presId="urn:microsoft.com/office/officeart/2005/8/layout/StepDownProcess"/>
    <dgm:cxn modelId="{428FA34D-A5A3-4F87-AC5A-1A2E6F9B42F7}" srcId="{3D743755-7DB7-4491-BC38-32ED33B8A6D6}" destId="{5E29F1A0-04EE-40A4-850B-57D6B58FEE0E}" srcOrd="1" destOrd="0" parTransId="{8CD66FB0-E595-4CDB-B457-088DCD6F26C5}" sibTransId="{388D4508-FE75-4C30-A1CF-AD041B115769}"/>
    <dgm:cxn modelId="{8BF9D280-014E-42AE-A20D-99B19D3D9952}" srcId="{3D743755-7DB7-4491-BC38-32ED33B8A6D6}" destId="{F3C78F4C-5D86-409E-85A8-E9A31E1E580B}" srcOrd="2" destOrd="0" parTransId="{A748CA45-E59C-425F-A2E2-1DE7ABA4609C}" sibTransId="{755C451F-FAE3-487E-86D4-5DB893AF39D5}"/>
    <dgm:cxn modelId="{32CA57A8-002A-4C28-AEC2-39FECFAD12D8}" type="presOf" srcId="{3D743755-7DB7-4491-BC38-32ED33B8A6D6}" destId="{E8175E42-4141-4ECE-A2C7-A5520F6F5C8E}" srcOrd="0" destOrd="0" presId="urn:microsoft.com/office/officeart/2005/8/layout/StepDownProcess"/>
    <dgm:cxn modelId="{D7FADAC1-90E5-4C1F-9130-04ADB303BEA6}" type="presOf" srcId="{5E29F1A0-04EE-40A4-850B-57D6B58FEE0E}" destId="{C7E1169C-7D42-4869-9845-5D796BA5B3B2}" srcOrd="0" destOrd="0" presId="urn:microsoft.com/office/officeart/2005/8/layout/StepDownProcess"/>
    <dgm:cxn modelId="{E2120FEE-13BF-4EC6-AD2C-ABDF3E96A341}" type="presOf" srcId="{DDF8C2F6-B4EC-4B8B-A229-F96F79F2A4A0}" destId="{C825DC0D-5C0C-4480-A874-369C5ACAB554}" srcOrd="0" destOrd="0" presId="urn:microsoft.com/office/officeart/2005/8/layout/StepDownProcess"/>
    <dgm:cxn modelId="{241E7042-2304-42BA-8939-70B923D21AB8}" type="presParOf" srcId="{E8175E42-4141-4ECE-A2C7-A5520F6F5C8E}" destId="{F5E3FEEF-0D77-4231-9AF6-2541DA582DAF}" srcOrd="0" destOrd="0" presId="urn:microsoft.com/office/officeart/2005/8/layout/StepDownProcess"/>
    <dgm:cxn modelId="{CDE980B8-BCC9-4FA9-9656-ABB7F27BE22A}" type="presParOf" srcId="{F5E3FEEF-0D77-4231-9AF6-2541DA582DAF}" destId="{9896C248-FC6B-461A-8D72-F57E620AB4A8}" srcOrd="0" destOrd="0" presId="urn:microsoft.com/office/officeart/2005/8/layout/StepDownProcess"/>
    <dgm:cxn modelId="{CDB487C9-5383-4DBE-A084-164B0988D139}" type="presParOf" srcId="{F5E3FEEF-0D77-4231-9AF6-2541DA582DAF}" destId="{C825DC0D-5C0C-4480-A874-369C5ACAB554}" srcOrd="1" destOrd="0" presId="urn:microsoft.com/office/officeart/2005/8/layout/StepDownProcess"/>
    <dgm:cxn modelId="{AB6D2EDD-84D5-4AAA-A7FA-9B65374C524A}" type="presParOf" srcId="{F5E3FEEF-0D77-4231-9AF6-2541DA582DAF}" destId="{4BF45DC4-96EA-4475-8676-65384ADC5674}" srcOrd="2" destOrd="0" presId="urn:microsoft.com/office/officeart/2005/8/layout/StepDownProcess"/>
    <dgm:cxn modelId="{FF6ADE93-6BA9-477C-97B8-2D90B3540864}" type="presParOf" srcId="{E8175E42-4141-4ECE-A2C7-A5520F6F5C8E}" destId="{245D3CCF-DD5A-44AB-9EAB-FBB1BB86946F}" srcOrd="1" destOrd="0" presId="urn:microsoft.com/office/officeart/2005/8/layout/StepDownProcess"/>
    <dgm:cxn modelId="{8BACC370-F42E-4FF9-A697-FC6DD1379A5D}" type="presParOf" srcId="{E8175E42-4141-4ECE-A2C7-A5520F6F5C8E}" destId="{2E493299-3D2E-4D25-9808-AF95DF4B1F83}" srcOrd="2" destOrd="0" presId="urn:microsoft.com/office/officeart/2005/8/layout/StepDownProcess"/>
    <dgm:cxn modelId="{D4CA91E7-22CB-4C0E-A8A0-8FC8EFEC38C9}" type="presParOf" srcId="{2E493299-3D2E-4D25-9808-AF95DF4B1F83}" destId="{914CEBB1-CBCA-4305-A0CB-951A41979460}" srcOrd="0" destOrd="0" presId="urn:microsoft.com/office/officeart/2005/8/layout/StepDownProcess"/>
    <dgm:cxn modelId="{D10A7788-8DF7-4C6C-83DA-1DC7F883740D}" type="presParOf" srcId="{2E493299-3D2E-4D25-9808-AF95DF4B1F83}" destId="{C7E1169C-7D42-4869-9845-5D796BA5B3B2}" srcOrd="1" destOrd="0" presId="urn:microsoft.com/office/officeart/2005/8/layout/StepDownProcess"/>
    <dgm:cxn modelId="{48C8EAA2-993A-4D93-ABDC-9FA2BD94B680}" type="presParOf" srcId="{2E493299-3D2E-4D25-9808-AF95DF4B1F83}" destId="{8B431F01-C124-4F4B-848D-CBBE5056CE82}" srcOrd="2" destOrd="0" presId="urn:microsoft.com/office/officeart/2005/8/layout/StepDownProcess"/>
    <dgm:cxn modelId="{C16F3D4C-BC73-4C5A-A483-CF57F54C61E0}" type="presParOf" srcId="{E8175E42-4141-4ECE-A2C7-A5520F6F5C8E}" destId="{5328D141-2269-4036-9CE3-770F1B56FD2E}" srcOrd="3" destOrd="0" presId="urn:microsoft.com/office/officeart/2005/8/layout/StepDownProcess"/>
    <dgm:cxn modelId="{5F4FCC43-4EBE-48C4-B252-4C6AA4BFCF5E}" type="presParOf" srcId="{E8175E42-4141-4ECE-A2C7-A5520F6F5C8E}" destId="{FF404AFB-96F8-4228-BBE5-D63A4624ADE2}" srcOrd="4" destOrd="0" presId="urn:microsoft.com/office/officeart/2005/8/layout/StepDownProcess"/>
    <dgm:cxn modelId="{B7B56462-9DFD-4A3F-AFE3-0B238AE2F2C0}" type="presParOf" srcId="{FF404AFB-96F8-4228-BBE5-D63A4624ADE2}" destId="{D062EFB1-28CD-4B4D-B905-1CAFE87F1E3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6C248-FC6B-461A-8D72-F57E620AB4A8}">
      <dsp:nvSpPr>
        <dsp:cNvPr id="0" name=""/>
        <dsp:cNvSpPr/>
      </dsp:nvSpPr>
      <dsp:spPr>
        <a:xfrm rot="5400000">
          <a:off x="633612" y="802839"/>
          <a:ext cx="700724" cy="7977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5DC0D-5C0C-4480-A874-369C5ACAB554}">
      <dsp:nvSpPr>
        <dsp:cNvPr id="0" name=""/>
        <dsp:cNvSpPr/>
      </dsp:nvSpPr>
      <dsp:spPr>
        <a:xfrm>
          <a:off x="284862" y="221812"/>
          <a:ext cx="2067204" cy="622221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solidFill>
                <a:schemeClr val="tx1"/>
              </a:solidFill>
            </a:rPr>
            <a:t>Hodnotící komise formálních náležitostí</a:t>
          </a:r>
        </a:p>
      </dsp:txBody>
      <dsp:txXfrm>
        <a:off x="315242" y="252192"/>
        <a:ext cx="2006444" cy="561461"/>
      </dsp:txXfrm>
    </dsp:sp>
    <dsp:sp modelId="{4BF45DC4-96EA-4475-8676-65384ADC5674}">
      <dsp:nvSpPr>
        <dsp:cNvPr id="0" name=""/>
        <dsp:cNvSpPr/>
      </dsp:nvSpPr>
      <dsp:spPr>
        <a:xfrm>
          <a:off x="1804688" y="20396"/>
          <a:ext cx="857934" cy="667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CEBB1-CBCA-4305-A0CB-951A41979460}">
      <dsp:nvSpPr>
        <dsp:cNvPr id="0" name=""/>
        <dsp:cNvSpPr/>
      </dsp:nvSpPr>
      <dsp:spPr>
        <a:xfrm rot="5400000">
          <a:off x="1792919" y="1503275"/>
          <a:ext cx="700724" cy="7977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1169C-7D42-4869-9845-5D796BA5B3B2}">
      <dsp:nvSpPr>
        <dsp:cNvPr id="0" name=""/>
        <dsp:cNvSpPr/>
      </dsp:nvSpPr>
      <dsp:spPr>
        <a:xfrm>
          <a:off x="1372325" y="869168"/>
          <a:ext cx="2336615" cy="671094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solidFill>
                <a:schemeClr val="tx1"/>
              </a:solidFill>
            </a:rPr>
            <a:t>Hodnotící komise věcných kritérií a kritérií přijatelnosti</a:t>
          </a:r>
        </a:p>
      </dsp:txBody>
      <dsp:txXfrm>
        <a:off x="1405091" y="901934"/>
        <a:ext cx="2271083" cy="605562"/>
      </dsp:txXfrm>
    </dsp:sp>
    <dsp:sp modelId="{8B431F01-C124-4F4B-848D-CBBE5056CE82}">
      <dsp:nvSpPr>
        <dsp:cNvPr id="0" name=""/>
        <dsp:cNvSpPr/>
      </dsp:nvSpPr>
      <dsp:spPr>
        <a:xfrm>
          <a:off x="2455577" y="184836"/>
          <a:ext cx="1950137" cy="667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800" kern="1200" dirty="0"/>
            <a:t>Zástupce poskytovatele dotace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800" kern="1200" dirty="0"/>
            <a:t>Zástupce administrátora</a:t>
          </a:r>
        </a:p>
      </dsp:txBody>
      <dsp:txXfrm>
        <a:off x="2455577" y="184836"/>
        <a:ext cx="1950137" cy="667357"/>
      </dsp:txXfrm>
    </dsp:sp>
    <dsp:sp modelId="{69580D66-B985-49AF-80F0-CC427BE0D517}">
      <dsp:nvSpPr>
        <dsp:cNvPr id="0" name=""/>
        <dsp:cNvSpPr/>
      </dsp:nvSpPr>
      <dsp:spPr>
        <a:xfrm rot="5400000">
          <a:off x="3089011" y="2287422"/>
          <a:ext cx="700724" cy="7977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FCB01-DAF6-48F2-A4EC-7CE40995CFCB}">
      <dsp:nvSpPr>
        <dsp:cNvPr id="0" name=""/>
        <dsp:cNvSpPr/>
      </dsp:nvSpPr>
      <dsp:spPr>
        <a:xfrm>
          <a:off x="2536320" y="1596644"/>
          <a:ext cx="2138854" cy="765387"/>
        </a:xfrm>
        <a:prstGeom prst="roundRect">
          <a:avLst>
            <a:gd name="adj" fmla="val 1667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solidFill>
                <a:schemeClr val="tx1"/>
              </a:solidFill>
            </a:rPr>
            <a:t>Rada pro výzkum, vývoj a inovace KK </a:t>
          </a:r>
        </a:p>
      </dsp:txBody>
      <dsp:txXfrm>
        <a:off x="2573690" y="1634014"/>
        <a:ext cx="2064114" cy="690647"/>
      </dsp:txXfrm>
    </dsp:sp>
    <dsp:sp modelId="{17F40B31-E600-48FA-B822-39A1D07B51D8}">
      <dsp:nvSpPr>
        <dsp:cNvPr id="0" name=""/>
        <dsp:cNvSpPr/>
      </dsp:nvSpPr>
      <dsp:spPr>
        <a:xfrm>
          <a:off x="4222600" y="1767989"/>
          <a:ext cx="857934" cy="667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2EFB1-28CD-4B4D-B905-1CAFE87F1E31}">
      <dsp:nvSpPr>
        <dsp:cNvPr id="0" name=""/>
        <dsp:cNvSpPr/>
      </dsp:nvSpPr>
      <dsp:spPr>
        <a:xfrm>
          <a:off x="3868622" y="2419084"/>
          <a:ext cx="2088225" cy="631114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solidFill>
                <a:schemeClr val="tx1"/>
              </a:solidFill>
            </a:rPr>
            <a:t>Rada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solidFill>
                <a:schemeClr val="tx1"/>
              </a:solidFill>
            </a:rPr>
            <a:t>Karlovarského kraje </a:t>
          </a:r>
        </a:p>
      </dsp:txBody>
      <dsp:txXfrm>
        <a:off x="3899436" y="2449898"/>
        <a:ext cx="2026597" cy="569486"/>
      </dsp:txXfrm>
    </dsp:sp>
    <dsp:sp modelId="{F7DFDAAE-F443-4D56-B2B1-762F3F89CD14}">
      <dsp:nvSpPr>
        <dsp:cNvPr id="0" name=""/>
        <dsp:cNvSpPr/>
      </dsp:nvSpPr>
      <dsp:spPr>
        <a:xfrm>
          <a:off x="5388329" y="2616760"/>
          <a:ext cx="857934" cy="667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800" kern="1200" dirty="0"/>
        </a:p>
      </dsp:txBody>
      <dsp:txXfrm>
        <a:off x="5388329" y="2616760"/>
        <a:ext cx="857934" cy="667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6C248-FC6B-461A-8D72-F57E620AB4A8}">
      <dsp:nvSpPr>
        <dsp:cNvPr id="0" name=""/>
        <dsp:cNvSpPr/>
      </dsp:nvSpPr>
      <dsp:spPr>
        <a:xfrm rot="5400000">
          <a:off x="716618" y="1412532"/>
          <a:ext cx="982678" cy="11187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5DC0D-5C0C-4480-A874-369C5ACAB554}">
      <dsp:nvSpPr>
        <dsp:cNvPr id="0" name=""/>
        <dsp:cNvSpPr/>
      </dsp:nvSpPr>
      <dsp:spPr>
        <a:xfrm>
          <a:off x="0" y="460200"/>
          <a:ext cx="3053748" cy="900956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Formální kontrola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chemeClr val="tx1"/>
              </a:solidFill>
            </a:rPr>
            <a:t>(výčet – pravidla programu, opravitelné vady, nedostatky, výzva) </a:t>
          </a:r>
        </a:p>
      </dsp:txBody>
      <dsp:txXfrm>
        <a:off x="43989" y="504189"/>
        <a:ext cx="2965770" cy="812978"/>
      </dsp:txXfrm>
    </dsp:sp>
    <dsp:sp modelId="{4BF45DC4-96EA-4475-8676-65384ADC5674}">
      <dsp:nvSpPr>
        <dsp:cNvPr id="0" name=""/>
        <dsp:cNvSpPr/>
      </dsp:nvSpPr>
      <dsp:spPr>
        <a:xfrm>
          <a:off x="1911171" y="543713"/>
          <a:ext cx="2098609" cy="478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CEBB1-CBCA-4305-A0CB-951A41979460}">
      <dsp:nvSpPr>
        <dsp:cNvPr id="0" name=""/>
        <dsp:cNvSpPr/>
      </dsp:nvSpPr>
      <dsp:spPr>
        <a:xfrm rot="5400000">
          <a:off x="2577959" y="2392769"/>
          <a:ext cx="982678" cy="11187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1169C-7D42-4869-9845-5D796BA5B3B2}">
      <dsp:nvSpPr>
        <dsp:cNvPr id="0" name=""/>
        <dsp:cNvSpPr/>
      </dsp:nvSpPr>
      <dsp:spPr>
        <a:xfrm>
          <a:off x="1979221" y="1622022"/>
          <a:ext cx="3398577" cy="748596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solidFill>
                <a:schemeClr val="tx1"/>
              </a:solidFill>
            </a:rPr>
            <a:t>Věcná</a:t>
          </a:r>
          <a:r>
            <a:rPr lang="cs-CZ" sz="1200" b="1" kern="1200" baseline="0" dirty="0">
              <a:solidFill>
                <a:schemeClr val="tx1"/>
              </a:solidFill>
            </a:rPr>
            <a:t> kontrola </a:t>
          </a:r>
          <a:r>
            <a:rPr lang="cs-CZ" sz="1200" kern="1200" baseline="0" dirty="0">
              <a:solidFill>
                <a:schemeClr val="tx1"/>
              </a:solidFill>
            </a:rPr>
            <a:t>(věcná kritéria, neopravitelná) - po kontrole stanovení pořadí – na pořadí podaných žádostí v informačním systému KK záleží )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2015771" y="1658572"/>
        <a:ext cx="3325477" cy="675496"/>
      </dsp:txXfrm>
    </dsp:sp>
    <dsp:sp modelId="{8B431F01-C124-4F4B-848D-CBBE5056CE82}">
      <dsp:nvSpPr>
        <dsp:cNvPr id="0" name=""/>
        <dsp:cNvSpPr/>
      </dsp:nvSpPr>
      <dsp:spPr>
        <a:xfrm>
          <a:off x="3507253" y="543826"/>
          <a:ext cx="2734820" cy="93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2EFB1-28CD-4B4D-B905-1CAFE87F1E31}">
      <dsp:nvSpPr>
        <dsp:cNvPr id="0" name=""/>
        <dsp:cNvSpPr/>
      </dsp:nvSpPr>
      <dsp:spPr>
        <a:xfrm>
          <a:off x="3790033" y="2874477"/>
          <a:ext cx="2456150" cy="885660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solidFill>
                <a:schemeClr val="tx1"/>
              </a:solidFill>
            </a:rPr>
            <a:t>Rada Karlovarského kraje  (schválení předloženého seznamu)</a:t>
          </a:r>
        </a:p>
      </dsp:txBody>
      <dsp:txXfrm>
        <a:off x="3833275" y="2917719"/>
        <a:ext cx="2369666" cy="799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76384-CEB7-4BBF-93EA-892679388698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DB7DE-9312-4218-97BD-385577F2E0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54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444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9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351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70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741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184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343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906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077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541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84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488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684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803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189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116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979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849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378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642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084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32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55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41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06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259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841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82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B7DE-9312-4218-97BD-385577F2E0D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7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DF872-D967-4BB5-872B-E93633852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7498D-EFDB-4C5B-8B5E-BAEFABC05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6CF110-E65C-4D59-BF27-A7DC19B8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7CD6E2-9FA3-434F-83EB-16D0610A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7CD7C2-6C8C-4984-BDF6-7D7F899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8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20C22-E3B3-4F48-A460-810C4D10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52C13E-314B-487E-9AB3-F1B890CB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D617A6-698B-4F97-8978-8536083E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C1C1E-C4DA-4B73-8EB0-A0A42BB9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4F5CCD-373A-44E3-9641-54A4A4B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62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B0A674-0EF1-407C-9AB0-97DD28F0A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C4011F-F185-4365-B85F-36B90F4DB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C98ABE-8FFD-45A7-998A-DEF898FB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8C3E98-E43C-4A73-B785-D23B335E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592638-D63B-430B-B149-9B042A9B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97AC2-E6B8-43F8-9643-3E246418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853174-8A2B-46FA-B93D-214996DEC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6CF2E3-AAF3-4AB9-8E12-8BA17964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1504A5-D2DF-45B3-91C9-8806FBB6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01003B-DAD7-4312-B440-1C52E001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24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6E9EC-EFA7-4DFC-8451-136E29A5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ACC9FA5-CE3C-46D8-8E81-0025825A8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07BB6-9E95-4DA3-ACD0-9C4B80EA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27DC16-EAE4-4FB7-A3C6-49FF67AC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806660-A77A-4CFD-8373-58B7897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63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C53AB-5FA1-4699-9F4C-308DB675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3EFC48-4829-4004-B0EB-3274460C8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850DBC-3A91-4D08-882D-B309EB4D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F1C899-51AE-4B3E-8D48-07AD6E84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8A9AB5-15B0-40D2-84F1-3BC6F96E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A80C39-2DD0-4CD3-A159-5CBA7DBE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68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E6A6A-0C68-425B-9F92-F4FDE19C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02AB24-F96B-409C-8880-8953E0120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1AD3422-119C-439A-9BAF-60F5ACBDD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5ADB8C0-41FE-4470-9417-4E75B833B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BE595D6-6F49-42FA-B4CC-FFD722927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AF4010C-87E7-4485-A991-5CF05FF9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D9B3C0-CF6B-4C9C-8B21-737A7825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55AE54B-4559-4B79-87B3-74A40822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49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5AC30-B838-4C81-BB07-15971FBD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B20FF8-21C2-4BED-9150-363BE20B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F855B2-9E65-46CD-9963-FA34234E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8D0082-9D8B-4576-8F24-168BBBBC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5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A8ACCB-4C0C-4880-84D5-692BACF7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AEE10E-3541-403A-8E5E-775B40B8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87FD9A-BF04-4D75-BDCC-44DF6138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45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1EB6C-52CC-4538-BE53-81DB7787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A8A8E-2F8C-466A-AD8B-E29DA126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E9F538B-33ED-4A07-A0BE-4160A2DCC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79C131-7D68-4947-90FB-62E443A2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ACDD43-B128-497F-9C36-D83F90D0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768019-A6C5-40B8-80E1-9422AEBD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02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C73A0-D697-4284-ADF8-834ABA8A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5A7B8B1-E2CC-4EDE-A7C8-AA1658A0E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0B0D479-2FEF-466F-A02F-5AD6B0830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8333E7-D373-4E6C-9025-D57E6D33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23AD7A-A5ED-4B39-AC31-F455CC24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B364CD-094C-44B1-AC1F-32008665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42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B406436A-45B8-49BA-A203-6006AC9E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874EA7C-1B5E-4F2F-98F4-AEAD14A01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927A6C-BFA0-45AE-AD69-9E5ADC064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E6262-D814-4831-826F-22ACDE5C4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65AF75-B773-4628-A406-C7CF59775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5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programy.kr-karlovarsky.cz/" TargetMode="External"/><Relationship Id="rId3" Type="http://schemas.openxmlformats.org/officeDocument/2006/relationships/image" Target="../media/image5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gif"/><Relationship Id="rId7" Type="http://schemas.openxmlformats.org/officeDocument/2006/relationships/diagramData" Target="../diagrams/data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11" Type="http://schemas.microsoft.com/office/2007/relationships/diagramDrawing" Target="../diagrams/drawing1.xml"/><Relationship Id="rId5" Type="http://schemas.openxmlformats.org/officeDocument/2006/relationships/image" Target="../media/image6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gif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arp-kv.cz/regionalni-inovacni-system/kreativni-vouchery/?lang=cs" TargetMode="External"/><Relationship Id="rId3" Type="http://schemas.openxmlformats.org/officeDocument/2006/relationships/image" Target="../media/image5.gif"/><Relationship Id="rId7" Type="http://schemas.openxmlformats.org/officeDocument/2006/relationships/hyperlink" Target="http://www.kr-karlovarsky.cz/dotace/Stranky/dotaceKK/prispevky-region/vouchery.asp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openxmlformats.org/officeDocument/2006/relationships/hyperlink" Target="http://www.kr-karlovarsky.cz/dotace/Stranky/dotaceKK/prispevky-region/vouchery.asp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openxmlformats.org/officeDocument/2006/relationships/hyperlink" Target="http://www.kr-karlovarsky.cz/dotace/Stranky/dotaceKK/prispevky-region/vouchery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openxmlformats.org/officeDocument/2006/relationships/hyperlink" Target="http://www.kr-karlovarsky.cz/dotace/Stranky/dotaceKK/prispevky-region/vouchery.asp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gif"/><Relationship Id="rId7" Type="http://schemas.openxmlformats.org/officeDocument/2006/relationships/hyperlink" Target="http://programy.kr-karlovarsky.cz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gif"/><Relationship Id="rId7" Type="http://schemas.openxmlformats.org/officeDocument/2006/relationships/diagramData" Target="../diagrams/data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11" Type="http://schemas.microsoft.com/office/2007/relationships/diagramDrawing" Target="../diagrams/drawing2.xml"/><Relationship Id="rId5" Type="http://schemas.openxmlformats.org/officeDocument/2006/relationships/image" Target="../media/image6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gif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gramy.kr-karlovarsky.cz/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6.jpg"/><Relationship Id="rId9" Type="http://schemas.openxmlformats.org/officeDocument/2006/relationships/hyperlink" Target="https://dotace.kr-karlovarsky.cz/gordic/ginis/app/RAP05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otace.kr-karlovarsky.cz/gordic/ginis/app/RAP05/" TargetMode="External"/><Relationship Id="rId3" Type="http://schemas.openxmlformats.org/officeDocument/2006/relationships/image" Target="../media/image5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6.jp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.jpg"/><Relationship Id="rId7" Type="http://schemas.openxmlformats.org/officeDocument/2006/relationships/hyperlink" Target="http://www.ris3kvk.cz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ukas.rozlilek@karp-kv.cz" TargetMode="External"/><Relationship Id="rId11" Type="http://schemas.openxmlformats.org/officeDocument/2006/relationships/image" Target="../media/image5.gif"/><Relationship Id="rId5" Type="http://schemas.openxmlformats.org/officeDocument/2006/relationships/hyperlink" Target="mailto:kamila.krupi&#269;kov&#225;@karp-kv.cz" TargetMode="External"/><Relationship Id="rId10" Type="http://schemas.openxmlformats.org/officeDocument/2006/relationships/image" Target="../media/image4.gif"/><Relationship Id="rId4" Type="http://schemas.openxmlformats.org/officeDocument/2006/relationships/hyperlink" Target="mailto:iveta.grunerova@karp-kv.cz" TargetMode="External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karlovarsky.cz/Stranky/Default.aspx" TargetMode="External"/><Relationship Id="rId3" Type="http://schemas.openxmlformats.org/officeDocument/2006/relationships/image" Target="../media/image3.gif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gif"/><Relationship Id="rId4" Type="http://schemas.openxmlformats.org/officeDocument/2006/relationships/image" Target="../media/image5.gif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karlovarsky.cz/dotace/Stranky/Prehled-dotace.aspx" TargetMode="External"/><Relationship Id="rId3" Type="http://schemas.openxmlformats.org/officeDocument/2006/relationships/image" Target="../media/image3.gif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gif"/><Relationship Id="rId4" Type="http://schemas.openxmlformats.org/officeDocument/2006/relationships/image" Target="../media/image5.gif"/><Relationship Id="rId9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gi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r-karlovarsky.cz/dotace/Stranky/dotaceKK/programyKK.aspx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karlovarsky.cz/dotace/Stranky/dotaceKK/prispevky-region/vouchery.aspx" TargetMode="External"/><Relationship Id="rId3" Type="http://schemas.openxmlformats.org/officeDocument/2006/relationships/image" Target="../media/image5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Relationship Id="rId9" Type="http://schemas.openxmlformats.org/officeDocument/2006/relationships/hyperlink" Target="https://www.karp-kv.cz/regionalni-inovacni-system/inovacni-vouchery/?lang=c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karlovarsky.cz/dotace/Stranky/dotaceKK/prispevky-region/vouchery.aspx" TargetMode="External"/><Relationship Id="rId3" Type="http://schemas.openxmlformats.org/officeDocument/2006/relationships/image" Target="../media/image5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Relationship Id="rId9" Type="http://schemas.openxmlformats.org/officeDocument/2006/relationships/hyperlink" Target="https://www.karp-kv.cz/regionalni-inovacni-system/inovacni-vouchery/?lang=c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karlovarsky.cz/dotace/Stranky/dotaceKK/prispevky-region/vouchery.aspx" TargetMode="External"/><Relationship Id="rId3" Type="http://schemas.openxmlformats.org/officeDocument/2006/relationships/image" Target="../media/image5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gif"/><Relationship Id="rId7" Type="http://schemas.openxmlformats.org/officeDocument/2006/relationships/hyperlink" Target="http://www.kr-karlovarsky.cz/dotace/Stranky/dotaceKK/prispevky-region/vouchery.asp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939" y="2960639"/>
            <a:ext cx="12210818" cy="127771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cs-CZ" sz="4800" b="1" dirty="0"/>
            </a:br>
            <a:br>
              <a:rPr lang="cs-CZ" sz="4800" b="1" dirty="0"/>
            </a:br>
            <a:br>
              <a:rPr lang="cs-CZ" sz="4800" b="1" dirty="0"/>
            </a:br>
            <a:br>
              <a:rPr lang="cs-CZ" sz="4800" b="1" dirty="0"/>
            </a:br>
            <a:br>
              <a:rPr lang="cs-CZ" sz="4800" b="1" dirty="0"/>
            </a:br>
            <a:br>
              <a:rPr lang="cs-CZ" sz="4800" b="1" dirty="0"/>
            </a:br>
            <a:r>
              <a:rPr lang="cs-CZ" sz="4400" b="1" dirty="0"/>
              <a:t>Dotační program</a:t>
            </a:r>
            <a:br>
              <a:rPr lang="cs-CZ" sz="4400" b="1" dirty="0"/>
            </a:br>
            <a:r>
              <a:rPr lang="cs-CZ" sz="4000" b="1" dirty="0"/>
              <a:t>Podpora rozvoje konkurenceschopnosti Karlovarského kraje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A2D30F-43FF-4824-A53A-C030BCE98A5F}"/>
              </a:ext>
            </a:extLst>
          </p:cNvPr>
          <p:cNvCxnSpPr>
            <a:cxnSpLocks/>
          </p:cNvCxnSpPr>
          <p:nvPr/>
        </p:nvCxnSpPr>
        <p:spPr>
          <a:xfrm flipV="1">
            <a:off x="-9429" y="4642166"/>
            <a:ext cx="3911088" cy="28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0C9854D-86B8-487F-9457-9335DA781A98}"/>
              </a:ext>
            </a:extLst>
          </p:cNvPr>
          <p:cNvCxnSpPr>
            <a:cxnSpLocks/>
          </p:cNvCxnSpPr>
          <p:nvPr/>
        </p:nvCxnSpPr>
        <p:spPr>
          <a:xfrm flipV="1">
            <a:off x="8254204" y="4613723"/>
            <a:ext cx="3947185" cy="284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1" y="3211565"/>
            <a:ext cx="706167" cy="36234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125" y="3090142"/>
            <a:ext cx="640872" cy="32666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1230">
            <a:off x="11067935" y="3040589"/>
            <a:ext cx="759491" cy="40090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98016" y="3071846"/>
            <a:ext cx="811482" cy="390045"/>
          </a:xfrm>
          <a:prstGeom prst="rect">
            <a:avLst/>
          </a:prstGeom>
        </p:spPr>
      </p:pic>
      <p:sp>
        <p:nvSpPr>
          <p:cNvPr id="5" name="Podnadpis 4">
            <a:extLst>
              <a:ext uri="{FF2B5EF4-FFF2-40B4-BE49-F238E27FC236}">
                <a16:creationId xmlns:a16="http://schemas.microsoft.com/office/drawing/2014/main" id="{56D6CDFF-C8D5-4ED7-A141-B04AD0346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5" y="2706068"/>
            <a:ext cx="11800115" cy="261193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07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 – </a:t>
            </a:r>
            <a:r>
              <a:rPr lang="cs-CZ" sz="2000" b="1" dirty="0">
                <a:solidFill>
                  <a:srgbClr val="42B186"/>
                </a:solidFill>
              </a:rPr>
              <a:t> informační web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7567127" y="1652004"/>
            <a:ext cx="3881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Informační web: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aktuality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programy kraje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postup pro podávání elektronické žádosti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časté dotazy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kontakty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6911B8-F458-47CB-B37B-C9B329D229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1" y="1491629"/>
            <a:ext cx="5736759" cy="4823943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7E2C739F-3363-4DEA-9592-43396E605262}"/>
              </a:ext>
            </a:extLst>
          </p:cNvPr>
          <p:cNvSpPr/>
          <p:nvPr/>
        </p:nvSpPr>
        <p:spPr>
          <a:xfrm>
            <a:off x="6013403" y="1844056"/>
            <a:ext cx="1409352" cy="2040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DE2906F-6D93-4183-9BAA-3A2CCB8934E4}"/>
              </a:ext>
            </a:extLst>
          </p:cNvPr>
          <p:cNvSpPr/>
          <p:nvPr/>
        </p:nvSpPr>
        <p:spPr>
          <a:xfrm>
            <a:off x="438542" y="1105176"/>
            <a:ext cx="11347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8"/>
              </a:rPr>
              <a:t>http://programy.kr-karlovarsky.cz/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59721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793404" y="3136915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9184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endParaRPr lang="cs-CZ" sz="1400" dirty="0"/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4ACBB2F-8515-456A-B68D-92B5A87CE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640174"/>
              </p:ext>
            </p:extLst>
          </p:nvPr>
        </p:nvGraphicFramePr>
        <p:xfrm>
          <a:off x="4713150" y="1526850"/>
          <a:ext cx="6427546" cy="3304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4BC47FA5-8C75-4F4C-8E26-33AD0C6B50CC}"/>
              </a:ext>
            </a:extLst>
          </p:cNvPr>
          <p:cNvSpPr txBox="1"/>
          <p:nvPr/>
        </p:nvSpPr>
        <p:spPr>
          <a:xfrm>
            <a:off x="8804462" y="2371037"/>
            <a:ext cx="2088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800" dirty="0"/>
              <a:t>Zástupce poskytovatele dotace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800" dirty="0"/>
              <a:t>Zástupce administrátora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800" dirty="0"/>
              <a:t>Krajský S3 manažer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800" dirty="0"/>
              <a:t>Zástupce poskytovatele znalostí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800" dirty="0"/>
              <a:t>Zástupce agentury </a:t>
            </a:r>
            <a:r>
              <a:rPr lang="cs-CZ" sz="800" dirty="0" err="1"/>
              <a:t>CzechInvest</a:t>
            </a:r>
            <a:r>
              <a:rPr lang="cs-CZ" sz="800" dirty="0"/>
              <a:t> 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321ECE81-00A0-4D44-8DFF-24633C5732F4}"/>
              </a:ext>
            </a:extLst>
          </p:cNvPr>
          <p:cNvSpPr/>
          <p:nvPr/>
        </p:nvSpPr>
        <p:spPr>
          <a:xfrm flipV="1">
            <a:off x="3821229" y="1953927"/>
            <a:ext cx="981777" cy="160622"/>
          </a:xfrm>
          <a:prstGeom prst="rightArrow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BD28B87-8AA8-487D-95B7-70F3B5672A8D}"/>
              </a:ext>
            </a:extLst>
          </p:cNvPr>
          <p:cNvSpPr/>
          <p:nvPr/>
        </p:nvSpPr>
        <p:spPr>
          <a:xfrm>
            <a:off x="841018" y="1162655"/>
            <a:ext cx="9612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http://www.kr-karlovarsky.cz/dotace/Stranky/dotaceKK/prispevky-region/vouchery.aspx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3F2F64-4827-460F-A2C0-F666687C8E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310" y="1594495"/>
            <a:ext cx="4546535" cy="48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793404" y="3136915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9184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endParaRPr lang="cs-CZ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8ACAD1-EA1C-4903-B097-A2C0C60A6957}"/>
              </a:ext>
            </a:extLst>
          </p:cNvPr>
          <p:cNvSpPr txBox="1"/>
          <p:nvPr/>
        </p:nvSpPr>
        <p:spPr>
          <a:xfrm>
            <a:off x="836224" y="1786053"/>
            <a:ext cx="985961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Poskytnutí dotace: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o rozhodnutí bude žadatel vyrozuměn </a:t>
            </a:r>
            <a:r>
              <a:rPr lang="cs-CZ" b="1" dirty="0"/>
              <a:t>do 15 pracovních dnů  </a:t>
            </a:r>
            <a:r>
              <a:rPr lang="cs-CZ" dirty="0"/>
              <a:t>ode dne zveřejnění ověřeného usnesení, na dotaci není právní nárok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veřejnoprávní smlouva o poskytnutí dotace musí být žadatelem uzavřena </a:t>
            </a:r>
            <a:r>
              <a:rPr lang="cs-CZ" b="1" dirty="0"/>
              <a:t>do 30 dnů od jejího obdržení </a:t>
            </a:r>
            <a:r>
              <a:rPr lang="cs-CZ" sz="1400" i="1" dirty="0"/>
              <a:t>(pokud nebude bez závažného důvodu uzavřena, ztrácí automaticky nárok na poskytnutí dotace)</a:t>
            </a:r>
          </a:p>
          <a:p>
            <a:pPr algn="just"/>
            <a:endParaRPr lang="cs-CZ" sz="14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pokud pozbyde nárok či příjemce odmítne poskytnutou dotaci – vyzve poskytovatel náhradníka dle pořadí v seznamu náhradníků </a:t>
            </a:r>
            <a:r>
              <a:rPr lang="cs-CZ" sz="1400" i="1" dirty="0"/>
              <a:t>(pokud bude seznam stanoven)</a:t>
            </a:r>
          </a:p>
          <a:p>
            <a:pPr algn="just"/>
            <a:endParaRPr lang="cs-CZ" sz="14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1" dirty="0"/>
              <a:t>do 3 měsíců od podpisu smlouvy </a:t>
            </a:r>
            <a:r>
              <a:rPr lang="cs-CZ" dirty="0"/>
              <a:t>musí příjemce uzavřít smlouvu o dílo/smlouvu o poskytnutí služeb s poskytovatelem služeb, kterého uvedl v žádosti o dotaci </a:t>
            </a:r>
            <a:r>
              <a:rPr lang="cs-CZ" sz="1400" i="1" dirty="0"/>
              <a:t>(její přílohou musí být nabídka poskytnutí služeb, jenž byla přílohou žádosti o dotaci) </a:t>
            </a:r>
          </a:p>
          <a:p>
            <a:r>
              <a:rPr lang="cs-CZ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6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478" y="3121707"/>
            <a:ext cx="12210818" cy="9833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cs-CZ" sz="4800" b="1" dirty="0"/>
            </a:br>
            <a:r>
              <a:rPr lang="cs-CZ" sz="4800" b="1" dirty="0"/>
              <a:t>Podprogram 2– KREATIVNÍ VOUCHERY - </a:t>
            </a:r>
            <a:r>
              <a:rPr lang="cs-CZ" sz="2700" dirty="0"/>
              <a:t>novinka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A2D30F-43FF-4824-A53A-C030BCE98A5F}"/>
              </a:ext>
            </a:extLst>
          </p:cNvPr>
          <p:cNvCxnSpPr>
            <a:cxnSpLocks/>
          </p:cNvCxnSpPr>
          <p:nvPr/>
        </p:nvCxnSpPr>
        <p:spPr>
          <a:xfrm flipV="1">
            <a:off x="-9429" y="4642166"/>
            <a:ext cx="3911088" cy="28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0C9854D-86B8-487F-9457-9335DA781A98}"/>
              </a:ext>
            </a:extLst>
          </p:cNvPr>
          <p:cNvCxnSpPr>
            <a:cxnSpLocks/>
          </p:cNvCxnSpPr>
          <p:nvPr/>
        </p:nvCxnSpPr>
        <p:spPr>
          <a:xfrm flipV="1">
            <a:off x="8254204" y="4613723"/>
            <a:ext cx="3947185" cy="284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6" y="3632433"/>
            <a:ext cx="706167" cy="36234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185" y="3410579"/>
            <a:ext cx="640872" cy="32666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1230">
            <a:off x="11029753" y="3515646"/>
            <a:ext cx="759491" cy="40090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30345" y="3495914"/>
            <a:ext cx="811482" cy="390045"/>
          </a:xfrm>
          <a:prstGeom prst="rect">
            <a:avLst/>
          </a:prstGeom>
        </p:spPr>
      </p:pic>
      <p:sp>
        <p:nvSpPr>
          <p:cNvPr id="5" name="Podnadpis 4">
            <a:extLst>
              <a:ext uri="{FF2B5EF4-FFF2-40B4-BE49-F238E27FC236}">
                <a16:creationId xmlns:a16="http://schemas.microsoft.com/office/drawing/2014/main" id="{E9351B2B-64FB-44D6-9573-66C4904C9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7477" y="3121707"/>
            <a:ext cx="12210818" cy="983372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66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Kreativní vouchery–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166111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793404" y="3136915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841018" y="1248342"/>
            <a:ext cx="1046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sz="1400" dirty="0">
                <a:hlinkClick r:id="rId7"/>
              </a:rPr>
              <a:t>http://www.kr-karlovarsky.cz/dotace/Stranky/dotaceKK/prispevky-region/vouchery.aspx</a:t>
            </a:r>
            <a:endParaRPr lang="cs-CZ" sz="1400" dirty="0"/>
          </a:p>
          <a:p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8ACAD1-EA1C-4903-B097-A2C0C60A6957}"/>
              </a:ext>
            </a:extLst>
          </p:cNvPr>
          <p:cNvSpPr txBox="1"/>
          <p:nvPr/>
        </p:nvSpPr>
        <p:spPr>
          <a:xfrm>
            <a:off x="5272966" y="1594495"/>
            <a:ext cx="6763703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350" dirty="0"/>
              <a:t>neinvestiční finanční dotace z rozpočtu Karlovarského kraje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dirty="0"/>
              <a:t>žadatel může předložit pouze 1 žádost v rámci jednoho kola příjmu žádostí jednou </a:t>
            </a:r>
          </a:p>
          <a:p>
            <a:r>
              <a:rPr lang="cs-CZ" sz="1350" dirty="0"/>
              <a:t>       za 3 roky</a:t>
            </a:r>
          </a:p>
          <a:p>
            <a:r>
              <a:rPr lang="cs-CZ" sz="1350" b="1" dirty="0"/>
              <a:t>Podporovaná aktivita: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dirty="0"/>
              <a:t>nákup služeb/kreativního řešení na míru za účelem zlepšení jeho pozice na trhu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50" dirty="0"/>
              <a:t>žadatel musí být konečným uživatelem výstupů projektu, musí použít produkt pro zkvalitnění produktů nebo činností a mít kapacity pro toto využití </a:t>
            </a:r>
          </a:p>
          <a:p>
            <a:endParaRPr lang="cs-CZ" sz="1600" b="1" dirty="0"/>
          </a:p>
          <a:p>
            <a:r>
              <a:rPr lang="cs-CZ" sz="1350" b="1" dirty="0"/>
              <a:t>Nákup služeb – Galérie kreativců (seznam poskytovatelů kreativních služeb)</a:t>
            </a:r>
          </a:p>
          <a:p>
            <a:r>
              <a:rPr lang="cs-CZ" sz="1600" dirty="0">
                <a:effectLst/>
                <a:hlinkClick r:id="rId8"/>
              </a:rPr>
              <a:t>Odkaz na Galerii kreativců</a:t>
            </a:r>
            <a:r>
              <a:rPr lang="cs-CZ" sz="1600" dirty="0">
                <a:effectLst/>
              </a:rPr>
              <a:t>: </a:t>
            </a:r>
            <a:endParaRPr lang="cs-CZ" sz="1600" b="1" dirty="0"/>
          </a:p>
          <a:p>
            <a:endParaRPr lang="cs-CZ" sz="1400" b="1" dirty="0"/>
          </a:p>
          <a:p>
            <a:r>
              <a:rPr lang="cs-CZ" sz="1400" b="1" dirty="0"/>
              <a:t>Typ služeb, které je možné s podporou kreativního voucheru nakoupit od poskytovatele kreativních služeb: </a:t>
            </a:r>
          </a:p>
          <a:p>
            <a:pPr lvl="0"/>
            <a:r>
              <a:rPr lang="cs-CZ" sz="1350" dirty="0"/>
              <a:t>Animace</a:t>
            </a:r>
            <a:r>
              <a:rPr lang="cs-CZ" sz="1350" b="1" i="1" dirty="0"/>
              <a:t>, </a:t>
            </a:r>
            <a:r>
              <a:rPr lang="cs-CZ" sz="1350" dirty="0"/>
              <a:t>architektura, (interiérový) design</a:t>
            </a:r>
            <a:endParaRPr lang="cs-CZ" sz="1350" b="1" i="1" dirty="0"/>
          </a:p>
          <a:p>
            <a:pPr lvl="0"/>
            <a:r>
              <a:rPr lang="cs-CZ" sz="1350" dirty="0"/>
              <a:t>fotografie</a:t>
            </a:r>
            <a:r>
              <a:rPr lang="cs-CZ" sz="1350" b="1" i="1" dirty="0"/>
              <a:t>, </a:t>
            </a:r>
            <a:r>
              <a:rPr lang="cs-CZ" sz="1350" dirty="0"/>
              <a:t>grafický design</a:t>
            </a:r>
            <a:r>
              <a:rPr lang="cs-CZ" sz="1350" b="1" i="1" dirty="0"/>
              <a:t>, </a:t>
            </a:r>
            <a:r>
              <a:rPr lang="cs-CZ" sz="1350" dirty="0"/>
              <a:t>hudba, zvuk a video</a:t>
            </a:r>
            <a:endParaRPr lang="cs-CZ" sz="1350" b="1" i="1" dirty="0"/>
          </a:p>
          <a:p>
            <a:pPr lvl="0"/>
            <a:r>
              <a:rPr lang="cs-CZ" sz="1350" dirty="0"/>
              <a:t>informační a komunikační technologie (mobilní aplikace, UX/UI design, multimediální prezentace atd.)</a:t>
            </a:r>
            <a:endParaRPr lang="cs-CZ" sz="1350" b="1" i="1" dirty="0"/>
          </a:p>
          <a:p>
            <a:pPr lvl="0"/>
            <a:r>
              <a:rPr lang="cs-CZ" sz="1350" dirty="0"/>
              <a:t>marketing, PR (konkrétní výstupy marketingové strategie)</a:t>
            </a:r>
            <a:endParaRPr lang="cs-CZ" sz="1350" b="1" i="1" dirty="0"/>
          </a:p>
          <a:p>
            <a:pPr lvl="0"/>
            <a:r>
              <a:rPr lang="cs-CZ" sz="1350" dirty="0"/>
              <a:t>online marketing, webová analytika</a:t>
            </a:r>
            <a:endParaRPr lang="cs-CZ" sz="1350" b="1" i="1" dirty="0"/>
          </a:p>
          <a:p>
            <a:pPr lvl="0"/>
            <a:r>
              <a:rPr lang="cs-CZ" sz="1350" dirty="0"/>
              <a:t>práce s texty</a:t>
            </a:r>
            <a:r>
              <a:rPr lang="cs-CZ" sz="1350" b="1" i="1" dirty="0"/>
              <a:t>, </a:t>
            </a:r>
            <a:r>
              <a:rPr lang="cs-CZ" sz="1350" dirty="0"/>
              <a:t>produkce a reklama</a:t>
            </a:r>
            <a:endParaRPr lang="cs-CZ" sz="1350" b="1" i="1" dirty="0"/>
          </a:p>
          <a:p>
            <a:pPr lvl="0"/>
            <a:r>
              <a:rPr lang="cs-CZ" sz="1350" dirty="0"/>
              <a:t>produktový a průmyslový design</a:t>
            </a:r>
            <a:endParaRPr lang="cs-CZ" sz="1350" b="1" i="1" dirty="0"/>
          </a:p>
          <a:p>
            <a:pPr lvl="0"/>
            <a:r>
              <a:rPr lang="cs-CZ" sz="1350" dirty="0"/>
              <a:t>výtvarná umění, ilustrace</a:t>
            </a:r>
            <a:r>
              <a:rPr lang="cs-CZ" sz="1350" b="1" i="1" dirty="0"/>
              <a:t>, </a:t>
            </a:r>
            <a:r>
              <a:rPr lang="cs-CZ" sz="1350" dirty="0"/>
              <a:t>webdesign</a:t>
            </a:r>
            <a:endParaRPr lang="cs-CZ" sz="1350" b="1" i="1" dirty="0"/>
          </a:p>
          <a:p>
            <a:endParaRPr lang="cs-CZ" sz="1600" b="1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6E6A6AA3-DEC9-4225-86E7-944F1D69D235}"/>
              </a:ext>
            </a:extLst>
          </p:cNvPr>
          <p:cNvSpPr/>
          <p:nvPr/>
        </p:nvSpPr>
        <p:spPr>
          <a:xfrm>
            <a:off x="3436218" y="1950356"/>
            <a:ext cx="174013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654D58-3433-474C-B39B-7913D7F12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67" y="1768373"/>
            <a:ext cx="5086222" cy="45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5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Kreativní vouchery–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166111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793404" y="3136915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841018" y="1248342"/>
            <a:ext cx="1046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sz="1400" dirty="0">
                <a:hlinkClick r:id="rId7"/>
              </a:rPr>
              <a:t>http://www.kr-karlovarsky.cz/dotace/Stranky/dotaceKK/prispevky-region/vouchery.aspx</a:t>
            </a:r>
            <a:endParaRPr lang="cs-CZ" sz="1400" dirty="0"/>
          </a:p>
          <a:p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8ACAD1-EA1C-4903-B097-A2C0C60A6957}"/>
              </a:ext>
            </a:extLst>
          </p:cNvPr>
          <p:cNvSpPr txBox="1"/>
          <p:nvPr/>
        </p:nvSpPr>
        <p:spPr>
          <a:xfrm>
            <a:off x="5272967" y="1594495"/>
            <a:ext cx="5856965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6695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Očekávaný (možný) výstup služby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návrh nové či návrh na vylepšení stávající (multi) mediální </a:t>
            </a:r>
            <a:r>
              <a:rPr lang="cs-CZ" dirty="0"/>
              <a:t>prezentace produktu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/předmětu podnikání žadatele (webové stránky, tisková reklama, internetová reklama apod.)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měření, sběr, sledování a vyhodnocení internetových dat s následným návrhem na optimalizaci webu žadatele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inovace designu produktu/služby/provozovny žadatele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UX/UI design softwaru/mobilní aplikace či redesign stávajícího softwarového produktu žadatele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marketingové aktivity/kampaň/produkty</a:t>
            </a:r>
          </a:p>
          <a:p>
            <a:endParaRPr lang="cs-CZ" sz="1600" b="1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6E6A6AA3-DEC9-4225-86E7-944F1D69D235}"/>
              </a:ext>
            </a:extLst>
          </p:cNvPr>
          <p:cNvSpPr/>
          <p:nvPr/>
        </p:nvSpPr>
        <p:spPr>
          <a:xfrm>
            <a:off x="3436218" y="1950356"/>
            <a:ext cx="174013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654D58-3433-474C-B39B-7913D7F12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367" y="1768373"/>
            <a:ext cx="5086222" cy="45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04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9"/>
            <a:ext cx="10515600" cy="687834"/>
          </a:xfrm>
        </p:spPr>
        <p:txBody>
          <a:bodyPr>
            <a:normAutofit fontScale="90000"/>
          </a:bodyPr>
          <a:lstStyle/>
          <a:p>
            <a:pPr algn="l"/>
            <a:r>
              <a:rPr lang="cs-CZ" sz="4900" b="1" dirty="0">
                <a:solidFill>
                  <a:srgbClr val="42B186"/>
                </a:solidFill>
              </a:rPr>
              <a:t>Kreativní vouchery</a:t>
            </a:r>
            <a:r>
              <a:rPr lang="cs-CZ" sz="3600" b="1" dirty="0">
                <a:solidFill>
                  <a:srgbClr val="42B186"/>
                </a:solidFill>
              </a:rPr>
              <a:t>–</a:t>
            </a:r>
            <a:r>
              <a:rPr lang="cs-CZ" b="1" dirty="0">
                <a:solidFill>
                  <a:srgbClr val="42B186"/>
                </a:solidFill>
              </a:rPr>
              <a:t> </a:t>
            </a:r>
            <a:r>
              <a:rPr lang="cs-CZ" sz="2000" b="1" dirty="0">
                <a:solidFill>
                  <a:srgbClr val="42B186"/>
                </a:solidFill>
              </a:rPr>
              <a:t>Vyhlášení  nového podprogramu (doplňkový)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9184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sz="1400" dirty="0">
                <a:hlinkClick r:id="rId7"/>
              </a:rPr>
              <a:t>http://www.kr-karlovarsky.cz/dotace/Stranky/dotaceKK/prispevky-region/vouchery.aspx</a:t>
            </a:r>
            <a:endParaRPr lang="cs-CZ" sz="1400" dirty="0"/>
          </a:p>
          <a:p>
            <a:endParaRPr lang="cs-CZ" sz="1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5570290" y="1688259"/>
            <a:ext cx="6621710" cy="533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200" b="1" dirty="0"/>
              <a:t>Alokace: není alokováno přesná výše, nevyčerpané prostředky z podprogramu 1 Inovační vouchery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Minimální výše dotace na jeden projekt – </a:t>
            </a:r>
            <a:r>
              <a:rPr lang="cs-CZ" sz="1200" b="1" dirty="0"/>
              <a:t>10. 000 Kč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Maximální výše na jeden projekt – </a:t>
            </a:r>
            <a:r>
              <a:rPr lang="cs-CZ" sz="1200" b="1" dirty="0"/>
              <a:t>100.000 Kč, </a:t>
            </a:r>
            <a:r>
              <a:rPr lang="cs-CZ" sz="1200" dirty="0"/>
              <a:t>dotace může být snížena s ohledem na limit de minimis příjemce</a:t>
            </a:r>
            <a:endParaRPr lang="cs-CZ" sz="1200" i="1" dirty="0"/>
          </a:p>
          <a:p>
            <a:pPr>
              <a:spcAft>
                <a:spcPts val="600"/>
              </a:spcAft>
            </a:pPr>
            <a:r>
              <a:rPr lang="cs-CZ" sz="1200" dirty="0"/>
              <a:t>Okruh způsobilých žadatelů – fyzické osoby podnikající nebo obchodní společnosti (právnické osoby, které  </a:t>
            </a:r>
            <a:r>
              <a:rPr lang="cs-CZ" sz="1200" b="1" dirty="0"/>
              <a:t>mají sídlo na území Karlovarského kraje)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Poskytovatelem kreativních služeb  může být právnická nebo fyzická osoba, která musí splňovat podmínky, uvedené v Pravidlech dotačního programu</a:t>
            </a:r>
          </a:p>
          <a:p>
            <a:r>
              <a:rPr lang="cs-CZ" sz="1200" dirty="0"/>
              <a:t>Upozornění: </a:t>
            </a:r>
            <a:r>
              <a:rPr lang="cs-CZ" sz="1200" b="1" dirty="0"/>
              <a:t>Podprogram Kreativní vouchery je plánován jako doplňkový, kterého bude využito </a:t>
            </a:r>
          </a:p>
          <a:p>
            <a:r>
              <a:rPr lang="cs-CZ" sz="1200" b="1" dirty="0"/>
              <a:t>pouze v případě, kdy nebude vyčerpaná celková alokace vyčleněná na podprogram Inovační vouchery.  Je nutné sledovat webové stránky, </a:t>
            </a:r>
            <a:r>
              <a:rPr lang="cs-CZ" sz="1400" b="1" dirty="0">
                <a:solidFill>
                  <a:srgbClr val="FF0000"/>
                </a:solidFill>
              </a:rPr>
              <a:t>dne 08.09.2020</a:t>
            </a:r>
            <a:r>
              <a:rPr lang="cs-CZ" sz="1200" b="1" dirty="0"/>
              <a:t> bude zveřejněno, zda bude do podprogramu Kreativní vouchery zahájen příjem elektronických žádostí. </a:t>
            </a:r>
            <a:endParaRPr lang="cs-CZ" sz="1200" dirty="0">
              <a:solidFill>
                <a:srgbClr val="0AA84D"/>
              </a:solidFill>
            </a:endParaRPr>
          </a:p>
          <a:p>
            <a:endParaRPr lang="cs-CZ" sz="1200" b="1" dirty="0"/>
          </a:p>
          <a:p>
            <a:r>
              <a:rPr lang="cs-CZ" sz="1200" b="1" dirty="0"/>
              <a:t>Možnost vyplnění žádosti  před níže uvedenou lhůtou pro podávání elektronických žádostí</a:t>
            </a:r>
          </a:p>
          <a:p>
            <a:r>
              <a:rPr lang="cs-CZ" sz="1200" b="1" dirty="0"/>
              <a:t>(bez možnosti odeslání žádosti )                       5 pracovních dnů předem</a:t>
            </a:r>
          </a:p>
          <a:p>
            <a:endParaRPr lang="cs-CZ" sz="1200" b="1" dirty="0"/>
          </a:p>
          <a:p>
            <a:r>
              <a:rPr lang="cs-CZ" sz="1200" b="1" dirty="0"/>
              <a:t>Elektronické podání žádosti	         </a:t>
            </a:r>
            <a:r>
              <a:rPr lang="cs-CZ" sz="1200" b="1" dirty="0">
                <a:solidFill>
                  <a:srgbClr val="FF0000"/>
                </a:solidFill>
              </a:rPr>
              <a:t>16.09.2020 (od 9:00) do 23.09. 2020 (do 16:00 hodin)</a:t>
            </a:r>
          </a:p>
          <a:p>
            <a:r>
              <a:rPr lang="cs-CZ" sz="1200" b="1" dirty="0"/>
              <a:t>Listinná podoba s podpisem žadatele se všemi přílohami  	                   08.10.2020</a:t>
            </a:r>
            <a:endParaRPr lang="cs-CZ" sz="1200" b="1" dirty="0">
              <a:solidFill>
                <a:srgbClr val="FF0000"/>
              </a:solidFill>
            </a:endParaRPr>
          </a:p>
          <a:p>
            <a:r>
              <a:rPr lang="cs-CZ" sz="1100" i="1" dirty="0"/>
              <a:t>(do 10 pracovních dnů po ukončení příjmu elektronických žádostí) </a:t>
            </a:r>
          </a:p>
          <a:p>
            <a:r>
              <a:rPr lang="cs-CZ" sz="1200" b="1" dirty="0"/>
              <a:t>Hodnocení žádostí 			                říjen – listopad 2020</a:t>
            </a:r>
          </a:p>
          <a:p>
            <a:r>
              <a:rPr lang="cs-CZ" sz="1200" b="1" dirty="0"/>
              <a:t>Rozhodnutí RKK o poskytnutí dotace 		                listopad 2020</a:t>
            </a:r>
          </a:p>
          <a:p>
            <a:r>
              <a:rPr lang="cs-CZ" sz="1200" b="1" dirty="0"/>
              <a:t>Oznámení výsledků 			                listopad 2020</a:t>
            </a:r>
          </a:p>
          <a:p>
            <a:r>
              <a:rPr lang="cs-CZ" sz="1200" b="1" dirty="0"/>
              <a:t>Dokončení realizace projektu a prokazatelná úhrada výdajů              31.05.2021</a:t>
            </a:r>
            <a:r>
              <a:rPr lang="cs-CZ" sz="1200" dirty="0"/>
              <a:t> </a:t>
            </a:r>
          </a:p>
          <a:p>
            <a:r>
              <a:rPr lang="cs-CZ" sz="1200" b="1" dirty="0"/>
              <a:t>Předložení závěrečné zprávy		                                           30.06.2021</a:t>
            </a:r>
          </a:p>
          <a:p>
            <a:endParaRPr lang="cs-CZ" sz="1200" b="1" dirty="0"/>
          </a:p>
          <a:p>
            <a:endParaRPr lang="cs-CZ" sz="1200" dirty="0"/>
          </a:p>
          <a:p>
            <a:endParaRPr lang="cs-CZ" sz="1400" dirty="0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56F270B0-4674-4DA3-8BE6-2464289F3457}"/>
              </a:ext>
            </a:extLst>
          </p:cNvPr>
          <p:cNvSpPr/>
          <p:nvPr/>
        </p:nvSpPr>
        <p:spPr>
          <a:xfrm>
            <a:off x="5479102" y="3390030"/>
            <a:ext cx="6277365" cy="339185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65872696-ED2F-4663-AB1B-B9410083A466}"/>
              </a:ext>
            </a:extLst>
          </p:cNvPr>
          <p:cNvSpPr/>
          <p:nvPr/>
        </p:nvSpPr>
        <p:spPr>
          <a:xfrm>
            <a:off x="2725981" y="1962400"/>
            <a:ext cx="2846342" cy="25193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6C85FC-D86F-4832-8C03-E6DBA1510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9" y="1801711"/>
            <a:ext cx="4868057" cy="45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7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477" y="-7977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Kreativní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9184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7"/>
              </a:rPr>
              <a:t>http://www.kr-karlovarsky.cz/dotace/Stranky/dotaceKK/prispevky-region/vouchery.aspx</a:t>
            </a:r>
            <a:endParaRPr lang="cs-CZ" sz="1400" dirty="0"/>
          </a:p>
          <a:p>
            <a:endParaRPr lang="cs-CZ" sz="1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5155920" y="1462154"/>
            <a:ext cx="65026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Povinné přílohy žádosti o dotaci: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Popis projektu k žádosti o dotaci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Formulář nabídky dodavatele služeb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Čestné prohlášení de-minimis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Čestné prohlášení o bezdlužnosti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Originál nebo ověřená kopie plné moci </a:t>
            </a:r>
            <a:r>
              <a:rPr lang="cs-CZ" sz="1200" i="1" dirty="0"/>
              <a:t>(v případě, že žádost o poskytnutí dotace podá za žadatele pověřená osoba žadatele v rozsahu pověření k úkonům spojených s podáním žádosti)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Kopie smlouvy o zřízení běžného účtu u peněžního ústavu, nebo písemné potvrzení peněžního ústavu o vedení běžného účtu příjemce voucheru, na který může být dotace zaslána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Výpis z rejstříku trestu, kopie (ne starší než 90 dnů) - </a:t>
            </a:r>
            <a:r>
              <a:rPr lang="cs-CZ" sz="1200" i="1" dirty="0"/>
              <a:t>v případě podání žádosti o dotaci </a:t>
            </a:r>
            <a:r>
              <a:rPr lang="cs-CZ" sz="1200" b="1" i="1" dirty="0"/>
              <a:t>fyzickou osobou podnikající  </a:t>
            </a:r>
          </a:p>
          <a:p>
            <a:endParaRPr lang="cs-CZ" sz="1200" b="1" dirty="0"/>
          </a:p>
          <a:p>
            <a:r>
              <a:rPr lang="cs-CZ" sz="1200" b="1" dirty="0"/>
              <a:t>Hodnocení žádostí:</a:t>
            </a:r>
          </a:p>
          <a:p>
            <a:r>
              <a:rPr lang="cs-CZ" sz="1200" b="1" dirty="0"/>
              <a:t>1. Formální kontrola  (výčet – uvedeno v Pravidlech </a:t>
            </a:r>
            <a:endParaRPr lang="cs-CZ" sz="1200" b="1" i="1" dirty="0"/>
          </a:p>
          <a:p>
            <a:r>
              <a:rPr lang="cs-CZ" sz="1200" dirty="0"/>
              <a:t>žádost obsahuje vady, které lze odstranit nebo je žádost neúplná       </a:t>
            </a:r>
          </a:p>
          <a:p>
            <a:r>
              <a:rPr lang="cs-CZ" sz="1200" dirty="0"/>
              <a:t>výzva žadateli </a:t>
            </a:r>
            <a:r>
              <a:rPr lang="cs-CZ" sz="1200" i="1" dirty="0"/>
              <a:t>(lhůta 10 pracovních dnů ode dne odeslání výzvy) , o </a:t>
            </a:r>
            <a:r>
              <a:rPr lang="cs-CZ" sz="1200" dirty="0"/>
              <a:t>nesplnění formálních kritérií bude žadatel informován do 15 kalendářních dnů od ukončení administrativní kontroly </a:t>
            </a:r>
            <a:r>
              <a:rPr lang="cs-CZ" sz="1200" i="1" dirty="0"/>
              <a:t>(e-mailem)</a:t>
            </a:r>
          </a:p>
          <a:p>
            <a:endParaRPr lang="cs-CZ" sz="1200" dirty="0"/>
          </a:p>
          <a:p>
            <a:r>
              <a:rPr lang="cs-CZ" sz="1200" b="1" dirty="0"/>
              <a:t>2. Věcná kontrola </a:t>
            </a:r>
          </a:p>
          <a:p>
            <a:r>
              <a:rPr lang="cs-CZ" sz="1200" dirty="0">
                <a:solidFill>
                  <a:srgbClr val="0AA84D"/>
                </a:solidFill>
              </a:rPr>
              <a:t>Kontrola věcné stránky žádosti </a:t>
            </a:r>
            <a:r>
              <a:rPr lang="cs-CZ" sz="1200" i="1" dirty="0">
                <a:solidFill>
                  <a:srgbClr val="0AA84D"/>
                </a:solidFill>
              </a:rPr>
              <a:t>(např. obsah žádosti je v souladu s cíli programu, činnosti, na něž je žádaná dotace, jsou způsobilými výdaji, žadatel dostatečně popsal způsob a přínos poskytnuté dotace pro své podnikání, </a:t>
            </a:r>
            <a:r>
              <a:rPr lang="cs-CZ" sz="1200" dirty="0">
                <a:solidFill>
                  <a:srgbClr val="0AA84D"/>
                </a:solidFill>
              </a:rPr>
              <a:t>poskytovatel kreativních služeb byl vybrán z Galerie kreativců, případně žadatel dostatečně zdůvodnil výběr poskytovatele kreativních služeb mimo tuto galerii kreativců)  </a:t>
            </a:r>
          </a:p>
          <a:p>
            <a:br>
              <a:rPr lang="cs-CZ" sz="1200" dirty="0"/>
            </a:br>
            <a:r>
              <a:rPr lang="cs-CZ" sz="1200" b="1" dirty="0">
                <a:solidFill>
                  <a:srgbClr val="FF0000"/>
                </a:solidFill>
              </a:rPr>
              <a:t>Věcná kritéria jsou neopravitelná </a:t>
            </a:r>
            <a:r>
              <a:rPr lang="cs-CZ" sz="1200" i="1" dirty="0">
                <a:solidFill>
                  <a:srgbClr val="FF0000"/>
                </a:solidFill>
              </a:rPr>
              <a:t>(nesplnění jakéhokoliv kritéria znamená vyloučení žádosti z hodnotícího procesu). Žádosti, které projdou formální a věcnou kontrolou budou podpořeny do výše alokace  podle pořadí, Záleží na pořadí podání, tj. odeslání žádosti v informačním systému KK.</a:t>
            </a:r>
          </a:p>
          <a:p>
            <a:endParaRPr lang="cs-CZ" sz="1200" dirty="0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4CA66324-F449-4693-89D7-30DDDAE5D72C}"/>
              </a:ext>
            </a:extLst>
          </p:cNvPr>
          <p:cNvSpPr/>
          <p:nvPr/>
        </p:nvSpPr>
        <p:spPr>
          <a:xfrm flipV="1">
            <a:off x="3541742" y="1831439"/>
            <a:ext cx="1431166" cy="2352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FB513EC-9F05-4537-B671-36F417125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31" y="1462153"/>
            <a:ext cx="4720389" cy="48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51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42B186"/>
                </a:solidFill>
              </a:rPr>
              <a:t>Kreativní vouchery –  </a:t>
            </a:r>
            <a:r>
              <a:rPr lang="cs-CZ" sz="2000" b="1" dirty="0">
                <a:solidFill>
                  <a:srgbClr val="42B186"/>
                </a:solidFill>
              </a:rPr>
              <a:t>informační web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654774" y="1284745"/>
            <a:ext cx="11130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7"/>
              </a:rPr>
              <a:t>http://programy.kr-karlovarsky.cz/</a:t>
            </a:r>
            <a:endParaRPr lang="cs-CZ" sz="16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6493373" y="1798329"/>
            <a:ext cx="579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Informační web: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aktuality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programy kraje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postup pro podávání elektronické žádosti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časté dotazy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kontakty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5E96EA-77AF-45D3-A677-7F653D9DC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97" y="1773613"/>
            <a:ext cx="5236140" cy="4831879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7E2C739F-3363-4DEA-9592-43396E605262}"/>
              </a:ext>
            </a:extLst>
          </p:cNvPr>
          <p:cNvSpPr/>
          <p:nvPr/>
        </p:nvSpPr>
        <p:spPr>
          <a:xfrm>
            <a:off x="5084021" y="2088182"/>
            <a:ext cx="1409352" cy="2040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768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Kreativní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793404" y="3136915"/>
            <a:ext cx="1919458" cy="812800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4ACBB2F-8515-456A-B68D-92B5A87CE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259793"/>
              </p:ext>
            </p:extLst>
          </p:nvPr>
        </p:nvGraphicFramePr>
        <p:xfrm>
          <a:off x="5805418" y="1552930"/>
          <a:ext cx="6427546" cy="3914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Šipka: doprava 4">
            <a:extLst>
              <a:ext uri="{FF2B5EF4-FFF2-40B4-BE49-F238E27FC236}">
                <a16:creationId xmlns:a16="http://schemas.microsoft.com/office/drawing/2014/main" id="{321ECE81-00A0-4D44-8DFF-24633C5732F4}"/>
              </a:ext>
            </a:extLst>
          </p:cNvPr>
          <p:cNvSpPr/>
          <p:nvPr/>
        </p:nvSpPr>
        <p:spPr>
          <a:xfrm flipV="1">
            <a:off x="3821229" y="1953927"/>
            <a:ext cx="981777" cy="160622"/>
          </a:xfrm>
          <a:prstGeom prst="rightArrow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AD5C85-3CF7-419D-A600-40424180FB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531" y="1405289"/>
            <a:ext cx="4868057" cy="49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80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478" y="3121707"/>
            <a:ext cx="12210818" cy="9833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cs-CZ" sz="4800" b="1" dirty="0"/>
            </a:br>
            <a:r>
              <a:rPr lang="cs-CZ" sz="4800" b="1" dirty="0"/>
              <a:t>Podprogram 1– INOVAČNÍ VOUCHERY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A2D30F-43FF-4824-A53A-C030BCE98A5F}"/>
              </a:ext>
            </a:extLst>
          </p:cNvPr>
          <p:cNvCxnSpPr>
            <a:cxnSpLocks/>
          </p:cNvCxnSpPr>
          <p:nvPr/>
        </p:nvCxnSpPr>
        <p:spPr>
          <a:xfrm flipV="1">
            <a:off x="-9429" y="4642166"/>
            <a:ext cx="3911088" cy="28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0C9854D-86B8-487F-9457-9335DA781A98}"/>
              </a:ext>
            </a:extLst>
          </p:cNvPr>
          <p:cNvCxnSpPr>
            <a:cxnSpLocks/>
          </p:cNvCxnSpPr>
          <p:nvPr/>
        </p:nvCxnSpPr>
        <p:spPr>
          <a:xfrm flipV="1">
            <a:off x="8254204" y="4613723"/>
            <a:ext cx="3947185" cy="284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6" y="3632433"/>
            <a:ext cx="706167" cy="36234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185" y="3410579"/>
            <a:ext cx="640872" cy="32666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1230">
            <a:off x="11029753" y="3515646"/>
            <a:ext cx="759491" cy="40090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30345" y="3495914"/>
            <a:ext cx="811482" cy="390045"/>
          </a:xfrm>
          <a:prstGeom prst="rect">
            <a:avLst/>
          </a:prstGeom>
        </p:spPr>
      </p:pic>
      <p:sp>
        <p:nvSpPr>
          <p:cNvPr id="5" name="Podnadpis 4">
            <a:extLst>
              <a:ext uri="{FF2B5EF4-FFF2-40B4-BE49-F238E27FC236}">
                <a16:creationId xmlns:a16="http://schemas.microsoft.com/office/drawing/2014/main" id="{25E2180F-E948-447A-B2E8-0CBF8ECD9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1707"/>
            <a:ext cx="9144000" cy="213609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5302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Kreativní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793404" y="3136915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9184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endParaRPr lang="cs-CZ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8ACAD1-EA1C-4903-B097-A2C0C60A6957}"/>
              </a:ext>
            </a:extLst>
          </p:cNvPr>
          <p:cNvSpPr txBox="1"/>
          <p:nvPr/>
        </p:nvSpPr>
        <p:spPr>
          <a:xfrm>
            <a:off x="836224" y="1786053"/>
            <a:ext cx="985961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Poskytnutí dotace: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o rozhodnutí bude žadatel vyrozuměn </a:t>
            </a:r>
            <a:r>
              <a:rPr lang="cs-CZ" b="1" dirty="0"/>
              <a:t>do 15 pracovní dnů  </a:t>
            </a:r>
            <a:r>
              <a:rPr lang="cs-CZ" dirty="0"/>
              <a:t>ode dne zveřejnění ověřeného usnesení, na dotaci není právní nárok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veřejnoprávní smlouva musí být žadatelem uzavřena </a:t>
            </a:r>
            <a:r>
              <a:rPr lang="cs-CZ" b="1" dirty="0"/>
              <a:t>do 30 dnů od jejího obdržení </a:t>
            </a:r>
            <a:r>
              <a:rPr lang="cs-CZ" sz="1400" i="1" dirty="0"/>
              <a:t>(pokud nebude bez závažného důvodu uzavřena, ztrácí automaticky nárok na poskytnutí dotace)</a:t>
            </a:r>
          </a:p>
          <a:p>
            <a:pPr algn="just"/>
            <a:endParaRPr lang="cs-CZ" sz="14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pokud pozbyde nárok či příjemce odmítne poskytnutou dotaci – vyzve poskytovatel náhradníka dle pořadí v seznamu náhradníků </a:t>
            </a:r>
            <a:r>
              <a:rPr lang="cs-CZ" sz="1400" i="1" dirty="0"/>
              <a:t>(pokud bude seznam stanoven)</a:t>
            </a:r>
          </a:p>
          <a:p>
            <a:pPr algn="just"/>
            <a:endParaRPr lang="cs-CZ" sz="14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1" dirty="0"/>
              <a:t>do 3 měsíců od podpisu smlouvy </a:t>
            </a:r>
            <a:r>
              <a:rPr lang="cs-CZ" dirty="0"/>
              <a:t>musí příjemce uzavřít smlouvu o dílo/smlouvu o poskytnutí služeb s poskytovatelem služeb, kterého uvedl v žádosti o dotaci </a:t>
            </a:r>
            <a:r>
              <a:rPr lang="cs-CZ" sz="1400" i="1" dirty="0"/>
              <a:t>(její přílohou musí být nabídka poskytnutí služeb, jenž byla přílohou žádosti o dotaci) </a:t>
            </a:r>
          </a:p>
          <a:p>
            <a:r>
              <a:rPr lang="cs-CZ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2706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 fontScale="90000"/>
          </a:bodyPr>
          <a:lstStyle/>
          <a:p>
            <a:pPr algn="l"/>
            <a:r>
              <a:rPr lang="cs-CZ" sz="3600" b="1" dirty="0">
                <a:solidFill>
                  <a:srgbClr val="42B186"/>
                </a:solidFill>
              </a:rPr>
              <a:t>Inovační vouchery, Kreativní vouchery</a:t>
            </a:r>
            <a:br>
              <a:rPr lang="cs-CZ" b="1" dirty="0">
                <a:solidFill>
                  <a:srgbClr val="42B186"/>
                </a:solidFill>
              </a:rPr>
            </a:br>
            <a:r>
              <a:rPr lang="cs-CZ" b="1" dirty="0">
                <a:solidFill>
                  <a:srgbClr val="42B186"/>
                </a:solidFill>
              </a:rPr>
              <a:t> – </a:t>
            </a:r>
            <a:r>
              <a:rPr lang="cs-CZ" sz="2000" b="1" dirty="0">
                <a:solidFill>
                  <a:srgbClr val="42B186"/>
                </a:solidFill>
              </a:rPr>
              <a:t> informační web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4964723" y="1264737"/>
            <a:ext cx="67917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6"/>
              </a:rPr>
              <a:t>http://programy.kr-karlovarsky.cz/</a:t>
            </a:r>
            <a:endParaRPr lang="cs-CZ" sz="1600" dirty="0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7E2C739F-3363-4DEA-9592-43396E605262}"/>
              </a:ext>
            </a:extLst>
          </p:cNvPr>
          <p:cNvSpPr/>
          <p:nvPr/>
        </p:nvSpPr>
        <p:spPr>
          <a:xfrm>
            <a:off x="3962747" y="3117448"/>
            <a:ext cx="1409352" cy="2040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974C48-CD24-40D6-B9FB-0E103FFFB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8" y="1240649"/>
            <a:ext cx="11038972" cy="41084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1D1C022-9FD6-432F-B115-DDEBEFE2ECF5}"/>
              </a:ext>
            </a:extLst>
          </p:cNvPr>
          <p:cNvSpPr txBox="1"/>
          <p:nvPr/>
        </p:nvSpPr>
        <p:spPr>
          <a:xfrm>
            <a:off x="508232" y="3860502"/>
            <a:ext cx="6592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9"/>
              </a:rPr>
              <a:t>https://dotace.kr-karlovarsky.cz/gordic/ginis/app/RAP05/#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02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vouchery, Kreativní vouchery – </a:t>
            </a:r>
            <a:r>
              <a:rPr lang="cs-CZ" sz="2000" b="1" dirty="0">
                <a:solidFill>
                  <a:srgbClr val="42B186"/>
                </a:solidFill>
              </a:rPr>
              <a:t>informační web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6808823" y="1752619"/>
            <a:ext cx="53011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REGISTRACE – Právnická osoba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zvolit Nová registrace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zadat e-mail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doporučujeme ponechat zaškrtnuté „použít e-mail jako uživatelské jméno“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zadat heslo a ověření hesla – heslo musí mít minimálně 8 znaků a obsahovat alespoň jedno velké písmeno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vybrat typ subjektu právnická osoba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zadat IČ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zvolit </a:t>
            </a:r>
            <a:r>
              <a:rPr lang="cs-CZ" sz="1200" b="1" dirty="0"/>
              <a:t>„naplnit hodnoty z registru“ </a:t>
            </a:r>
            <a:r>
              <a:rPr lang="cs-CZ" sz="1200" dirty="0"/>
              <a:t>– obrázek vpravo u pole IČ; hodnoty z registru se do formuláře předvyplní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ponechat předvyplněné, případně změnit zaškrtnutí plátce DPH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zadat či ponechat DIČ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zadat či ponechat obchodní jméno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vybrat typ organizace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 části zastupující osoba zadat či ponechat tituly před, za jménem, jméno, příjmení, datum narození, telefon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 části adresa sídla zadat či ponechat ulice, číslo, PSČ, obec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vybrat stát – zpravidla ponechat Česká republika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zvolit Registrovat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počkat na e-mail Aktivace účtu nového uživatele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kliknout na aktivační odkaz v e-mailu. Aktivační e-mail je platný pouze 24 hodin od registrace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přístupový účet do systému je nyní aktivní</a:t>
            </a:r>
          </a:p>
          <a:p>
            <a:endParaRPr lang="cs-CZ" sz="24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7F48C8F-00D1-4793-B9B5-8B98A4848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9" y="1264737"/>
            <a:ext cx="6327955" cy="534075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4964724" y="1369997"/>
            <a:ext cx="67917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8"/>
              </a:rPr>
              <a:t>https://dotace.kr-karlovarsky.cz/gordic/ginis/app/RAP05/</a:t>
            </a:r>
            <a:endParaRPr lang="cs-CZ" sz="1600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A068FC9-618A-4BB3-81D5-4EC8A2C13A7B}"/>
              </a:ext>
            </a:extLst>
          </p:cNvPr>
          <p:cNvSpPr/>
          <p:nvPr/>
        </p:nvSpPr>
        <p:spPr>
          <a:xfrm>
            <a:off x="5766032" y="3339955"/>
            <a:ext cx="535900" cy="256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Spojnice: pravoúhlá 19">
            <a:extLst>
              <a:ext uri="{FF2B5EF4-FFF2-40B4-BE49-F238E27FC236}">
                <a16:creationId xmlns:a16="http://schemas.microsoft.com/office/drawing/2014/main" id="{E2E09C27-34A2-4630-8312-5DAF5990FA6C}"/>
              </a:ext>
            </a:extLst>
          </p:cNvPr>
          <p:cNvCxnSpPr>
            <a:cxnSpLocks/>
          </p:cNvCxnSpPr>
          <p:nvPr/>
        </p:nvCxnSpPr>
        <p:spPr>
          <a:xfrm flipV="1">
            <a:off x="6356803" y="3339955"/>
            <a:ext cx="537773" cy="17052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027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vouchery, Kreativní vouchery </a:t>
            </a:r>
            <a:br>
              <a:rPr lang="cs-CZ" b="1" dirty="0">
                <a:solidFill>
                  <a:srgbClr val="42B186"/>
                </a:solidFill>
              </a:rPr>
            </a:br>
            <a:r>
              <a:rPr lang="cs-CZ" sz="4000" b="1" dirty="0">
                <a:solidFill>
                  <a:srgbClr val="42B186"/>
                </a:solidFill>
              </a:rPr>
              <a:t>–</a:t>
            </a:r>
            <a:r>
              <a:rPr lang="cs-CZ" b="1" dirty="0">
                <a:solidFill>
                  <a:srgbClr val="42B186"/>
                </a:solidFill>
              </a:rPr>
              <a:t> </a:t>
            </a:r>
            <a:r>
              <a:rPr lang="cs-CZ" sz="2000" b="1" dirty="0">
                <a:solidFill>
                  <a:srgbClr val="42B186"/>
                </a:solidFill>
              </a:rPr>
              <a:t>administrace žádosti v systému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D8D079F-4D5F-4FC7-9EC7-C5A71175C197}"/>
              </a:ext>
            </a:extLst>
          </p:cNvPr>
          <p:cNvSpPr txBox="1"/>
          <p:nvPr/>
        </p:nvSpPr>
        <p:spPr>
          <a:xfrm>
            <a:off x="1167970" y="1349272"/>
            <a:ext cx="102413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Do formuláře se automaticky přenesly údaje o žadateli, které jste zadali při registraci vašeho uživatelského účtu. Pokud tyto údaje nejsou správné, je nezbytné je opravit. </a:t>
            </a:r>
          </a:p>
          <a:p>
            <a:r>
              <a:rPr lang="cs-CZ" sz="1600" dirty="0"/>
              <a:t>Opravu proveďte: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 pravém horním rohu okna zvolte v názvu účtu Osobní údaje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změňte požadované osobní údaje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zvolte Uložit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zvolte Moje formuláře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vyberte rozpracovaný formulář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zvolte Vyčistit a potvrďte volbu 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pokračujte vyplňováním formuláře</a:t>
            </a:r>
          </a:p>
          <a:p>
            <a:r>
              <a:rPr lang="cs-CZ" sz="1600" dirty="0"/>
              <a:t> </a:t>
            </a:r>
          </a:p>
          <a:p>
            <a:r>
              <a:rPr lang="cs-CZ" sz="1600" dirty="0"/>
              <a:t>Vyplňte a požadované údaje do formuláře</a:t>
            </a:r>
          </a:p>
          <a:p>
            <a:r>
              <a:rPr lang="cs-CZ" sz="1600" dirty="0"/>
              <a:t>Zvolte Uložit</a:t>
            </a:r>
          </a:p>
          <a:p>
            <a:r>
              <a:rPr lang="cs-CZ" sz="1600" dirty="0"/>
              <a:t>Zvolte Zkontrolovat</a:t>
            </a:r>
          </a:p>
          <a:p>
            <a:endParaRPr lang="cs-CZ" sz="1600" dirty="0"/>
          </a:p>
          <a:p>
            <a:r>
              <a:rPr lang="cs-CZ" sz="1600" dirty="0"/>
              <a:t>V případě, že jste si jisti, že formulář je vyplněný správně a systém při kontrole formuláře neohlásil chybu, je možné formulář odeslat.</a:t>
            </a:r>
            <a:br>
              <a:rPr lang="cs-CZ" sz="1600" dirty="0"/>
            </a:br>
            <a:br>
              <a:rPr lang="cs-CZ" sz="1600" dirty="0"/>
            </a:br>
            <a:r>
              <a:rPr lang="cs-CZ" sz="1600" dirty="0"/>
              <a:t>Zvolte Odeslat </a:t>
            </a:r>
          </a:p>
          <a:p>
            <a:r>
              <a:rPr lang="cs-CZ" sz="1600" dirty="0"/>
              <a:t>Systém zobrazí informaci o odeslání žádosti. Obdržíte e-mail s instrukcemi o dalším postupu.</a:t>
            </a:r>
          </a:p>
        </p:txBody>
      </p:sp>
    </p:spTree>
    <p:extLst>
      <p:ext uri="{BB962C8B-B14F-4D97-AF65-F5344CB8AC3E}">
        <p14:creationId xmlns:p14="http://schemas.microsoft.com/office/powerpoint/2010/main" val="2538844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2B186"/>
                </a:solidFill>
              </a:rPr>
              <a:t>Inovační vouchery, Kreativní vouchery– </a:t>
            </a:r>
            <a:r>
              <a:rPr lang="cs-CZ" sz="2000" b="1" dirty="0">
                <a:solidFill>
                  <a:srgbClr val="42B186"/>
                </a:solidFill>
              </a:rPr>
              <a:t> administrace žádosti v systému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6808823" y="1752619"/>
            <a:ext cx="53011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do formuláře se automaticky přenášejí údaje o žadateli zadané při registraci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podle typu žadatele se pak také požadují odlišné doplňující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červeně vybarvená pole formuláře označují povinné údaje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zeleně vybarvená pole formuláře označují nepovinné údaje</a:t>
            </a:r>
            <a:br>
              <a:rPr lang="cs-CZ" sz="1600" dirty="0"/>
            </a:br>
            <a:br>
              <a:rPr lang="cs-CZ" sz="1600" dirty="0"/>
            </a:b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přihlaste se do systému vámi při registraci vámi zvoleným uživatelským jménem a heslem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zvolte Dotace, Dotace z programů Karlovarského kraje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vyberte příslušný odbor, který dotaci administruje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 nabídky vyberte příslušný formulář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zvolte Vyplnit formulář</a:t>
            </a:r>
          </a:p>
          <a:p>
            <a:endParaRPr lang="cs-CZ" sz="2400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A068FC9-618A-4BB3-81D5-4EC8A2C13A7B}"/>
              </a:ext>
            </a:extLst>
          </p:cNvPr>
          <p:cNvSpPr/>
          <p:nvPr/>
        </p:nvSpPr>
        <p:spPr>
          <a:xfrm>
            <a:off x="5766032" y="3339955"/>
            <a:ext cx="535900" cy="256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85369E1-28BD-43C2-9A35-0A0E62552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3" y="1090613"/>
            <a:ext cx="6473683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1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2B186"/>
                </a:solidFill>
              </a:rPr>
              <a:t>Inovační vouchery, Kreativní vouchery</a:t>
            </a:r>
            <a:br>
              <a:rPr lang="cs-CZ" b="1" dirty="0">
                <a:solidFill>
                  <a:srgbClr val="42B186"/>
                </a:solidFill>
              </a:rPr>
            </a:br>
            <a:r>
              <a:rPr lang="cs-CZ" sz="4000" dirty="0">
                <a:solidFill>
                  <a:srgbClr val="42B186"/>
                </a:solidFill>
              </a:rPr>
              <a:t>– </a:t>
            </a:r>
            <a:r>
              <a:rPr lang="cs-CZ" sz="2000" b="1" dirty="0">
                <a:solidFill>
                  <a:srgbClr val="42B186"/>
                </a:solidFill>
              </a:rPr>
              <a:t>administrace žádosti v systému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D87B23-757F-4B9D-A435-5E926D612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8" y="1159960"/>
            <a:ext cx="4371569" cy="56312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9C70F63-D33D-47AB-9252-62D2E5A0F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39" y="1403012"/>
            <a:ext cx="4295967" cy="527309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8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2B186"/>
                </a:solidFill>
              </a:rPr>
              <a:t>Inovační vouchery, Kreativní vouchery </a:t>
            </a:r>
            <a:br>
              <a:rPr lang="cs-CZ" b="1" dirty="0">
                <a:solidFill>
                  <a:srgbClr val="42B186"/>
                </a:solidFill>
              </a:rPr>
            </a:br>
            <a:r>
              <a:rPr lang="cs-CZ" sz="2000" b="1" dirty="0">
                <a:solidFill>
                  <a:srgbClr val="42B186"/>
                </a:solidFill>
              </a:rPr>
              <a:t>– administrace žádosti v systému 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78BBED6-5B6F-4641-A904-E94447AE3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54" y="1138513"/>
            <a:ext cx="4304513" cy="518987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7641BBA-67B2-4FD2-824F-BC16E1347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1" y="1162775"/>
            <a:ext cx="4712327" cy="518987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6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 – </a:t>
            </a:r>
            <a:r>
              <a:rPr lang="cs-CZ" sz="2000" b="1" dirty="0">
                <a:solidFill>
                  <a:srgbClr val="42B186"/>
                </a:solidFill>
              </a:rPr>
              <a:t>administrace žádosti v systému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D8D079F-4D5F-4FC7-9EC7-C5A71175C197}"/>
              </a:ext>
            </a:extLst>
          </p:cNvPr>
          <p:cNvSpPr txBox="1"/>
          <p:nvPr/>
        </p:nvSpPr>
        <p:spPr>
          <a:xfrm>
            <a:off x="1167970" y="1349272"/>
            <a:ext cx="102413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Notifikační e-mail:</a:t>
            </a:r>
          </a:p>
          <a:p>
            <a:pPr algn="just"/>
            <a:r>
              <a:rPr lang="cs-CZ" dirty="0"/>
              <a:t>obsahuje instrukce o nutnosti vytisknout žádost a přidat k ní všechny přílohy v listinné podobě: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Popis projektu k žádosti o dotaci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Formulář nabídky dodavatele služeb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Čestné prohlášení de-minimis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Čestné prohlášení o bezdlužnosti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Originál nebo ověřená kopie plné moci </a:t>
            </a:r>
            <a:r>
              <a:rPr lang="cs-CZ" i="1" dirty="0"/>
              <a:t>(v případě, že žádost o poskytnutí dotace podá za žadatele pověřená osoba žadatele v rozsahu pověření k úkonům spojených s podáním žádosti)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Kopie smlouvy o zřízení běžného účtu u peněžního ústavu, nebo písemné potvrzení peněžního ústavu o vedení běžného účtu příjemce voucheru, na který může být dotace zaslána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algn="just"/>
            <a:r>
              <a:rPr lang="cs-CZ" dirty="0"/>
              <a:t>Listinnou žádost podepsat, případně opatřit razítkem a doručit ve lhůtě 10 pracovních dnů po ukončení příjmu elektronických žádostí (nejpozději do 21.09.2020 ) na adresu: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algn="just"/>
            <a:r>
              <a:rPr lang="cs-CZ" b="1" dirty="0"/>
              <a:t>Karlovarský kraj, Závodní 353/88, 360 06 Karlovy Vary</a:t>
            </a:r>
            <a:r>
              <a:rPr lang="cs-CZ" dirty="0"/>
              <a:t>. </a:t>
            </a:r>
            <a:r>
              <a:rPr lang="cs-CZ" b="1" dirty="0"/>
              <a:t>Obálka musí být zalepená, označená názvem "Inovační voucher", plným jménem (názvem) žadatele včetně adresy a textem "Neotvírat".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dirty="0"/>
              <a:t> 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6763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Kreativní vouchery </a:t>
            </a:r>
            <a:r>
              <a:rPr lang="cs-CZ" sz="1200" b="1" dirty="0">
                <a:solidFill>
                  <a:srgbClr val="42B186"/>
                </a:solidFill>
              </a:rPr>
              <a:t>– </a:t>
            </a:r>
            <a:r>
              <a:rPr lang="cs-CZ" sz="2000" b="1" dirty="0">
                <a:solidFill>
                  <a:srgbClr val="42B186"/>
                </a:solidFill>
              </a:rPr>
              <a:t>administrace žádosti v systému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D8D079F-4D5F-4FC7-9EC7-C5A71175C197}"/>
              </a:ext>
            </a:extLst>
          </p:cNvPr>
          <p:cNvSpPr txBox="1"/>
          <p:nvPr/>
        </p:nvSpPr>
        <p:spPr>
          <a:xfrm>
            <a:off x="1167970" y="1349272"/>
            <a:ext cx="1024132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Notifikační e-mail:</a:t>
            </a:r>
          </a:p>
          <a:p>
            <a:pPr algn="just"/>
            <a:r>
              <a:rPr lang="cs-CZ" dirty="0"/>
              <a:t>obsahuje instrukce o nutnosti vytisknout žádost a přidat k ní všechny přílohy v listinné podobě: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Popis projektu k žádosti o dotaci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Formulář nabídky dodavatele služeb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Čestné prohlášení de-minimis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Čestné prohlášení o bezdlužnosti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Originál nebo ověřená kopie plné moci </a:t>
            </a:r>
            <a:r>
              <a:rPr lang="cs-CZ" i="1" dirty="0"/>
              <a:t>(v případě, že žádost o poskytnutí dotace podá za žadatele pověřená osoba žadatele v rozsahu pověření k úkonům spojených s podáním žádosti)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Kopie smlouvy o zřízení běžného účtu u peněžního ústavu, nebo písemné potvrzení peněžního ústavu o vedení běžného účtu příjemce voucheru, na který může být dotace zaslána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Výpis z rejstříku trestu, </a:t>
            </a:r>
            <a:r>
              <a:rPr lang="cs-CZ" b="1" dirty="0"/>
              <a:t>kopie </a:t>
            </a:r>
            <a:r>
              <a:rPr lang="cs-CZ" dirty="0"/>
              <a:t>(ne starší 90 dnů) – v případě, že žádost o dotaci podá fyzická osoba podnikající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dirty="0"/>
              <a:t>Listinnou žádost podepsat, případně opatřit razítkem a doručit ve lhůtě 10 pracovních dnů po ukončení příjmu elektronických žádostí (nejpozději do 08.10.2020) na adresu: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b="1" dirty="0"/>
              <a:t>Karlovarský kraj, Závodní 353/88, 360 06 Karlovy Vary</a:t>
            </a:r>
            <a:r>
              <a:rPr lang="cs-CZ" dirty="0"/>
              <a:t>. </a:t>
            </a:r>
            <a:r>
              <a:rPr lang="cs-CZ" b="1" dirty="0"/>
              <a:t>Obálka musí být zalepená, označená názvem „Kreativní voucher", plným jménem (názvem) žadatele včetně adresy a textem "Neotvírat".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dirty="0"/>
              <a:t> 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8701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EBAF569-4D7E-4C1A-9E5C-55A96D850490}"/>
              </a:ext>
            </a:extLst>
          </p:cNvPr>
          <p:cNvSpPr/>
          <p:nvPr/>
        </p:nvSpPr>
        <p:spPr>
          <a:xfrm>
            <a:off x="170364" y="522514"/>
            <a:ext cx="5295766" cy="3696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19" y="974251"/>
            <a:ext cx="5180648" cy="3696097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b="1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Děkujeme za pozornost</a:t>
            </a:r>
            <a:br>
              <a:rPr lang="cs-CZ" sz="1400" dirty="0"/>
            </a:br>
            <a:br>
              <a:rPr lang="cs-CZ" sz="1400" dirty="0"/>
            </a:br>
            <a:br>
              <a:rPr lang="cs-CZ" sz="1400" dirty="0"/>
            </a:br>
            <a:r>
              <a:rPr lang="cs-CZ" sz="1400" b="1" dirty="0"/>
              <a:t>Kontaktní osoby:</a:t>
            </a:r>
            <a:br>
              <a:rPr lang="cs-CZ" sz="1400" b="1" dirty="0"/>
            </a:br>
            <a:r>
              <a:rPr lang="cs-CZ" sz="1400" dirty="0"/>
              <a:t>Iveta Grünerová </a:t>
            </a:r>
            <a:br>
              <a:rPr lang="cs-CZ" sz="1400" dirty="0"/>
            </a:br>
            <a:r>
              <a:rPr lang="cs-CZ" sz="1400" dirty="0"/>
              <a:t>+420 725 464 796</a:t>
            </a:r>
            <a:br>
              <a:rPr lang="cs-CZ" sz="1400" dirty="0"/>
            </a:br>
            <a:r>
              <a:rPr lang="cs-CZ" sz="1400" dirty="0">
                <a:hlinkClick r:id="rId4"/>
              </a:rPr>
              <a:t>iveta.grunerova@karp-kv.cz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Kamila Krupičková </a:t>
            </a:r>
            <a:br>
              <a:rPr lang="cs-CZ" sz="1400" dirty="0"/>
            </a:br>
            <a:r>
              <a:rPr lang="cs-CZ" sz="1400" dirty="0"/>
              <a:t>+420 608 982 920</a:t>
            </a:r>
            <a:br>
              <a:rPr lang="cs-CZ" sz="1400" dirty="0"/>
            </a:br>
            <a:r>
              <a:rPr lang="cs-CZ" sz="1400" dirty="0">
                <a:hlinkClick r:id="rId5"/>
              </a:rPr>
              <a:t>kamila.krupičková@karp-kv.cz</a:t>
            </a:r>
            <a:br>
              <a:rPr lang="cs-CZ" sz="1400" dirty="0"/>
            </a:br>
            <a:br>
              <a:rPr lang="cs-CZ" sz="1400" dirty="0"/>
            </a:br>
            <a:r>
              <a:rPr lang="cs-CZ" sz="1400" b="1" dirty="0"/>
              <a:t>Galerie Kreativců</a:t>
            </a:r>
            <a:br>
              <a:rPr lang="cs-CZ" sz="1400" dirty="0"/>
            </a:br>
            <a:r>
              <a:rPr lang="cs-CZ" sz="1400" dirty="0"/>
              <a:t>Lukáš Rozlílek</a:t>
            </a:r>
            <a:br>
              <a:rPr lang="cs-CZ" sz="1400" dirty="0"/>
            </a:br>
            <a:r>
              <a:rPr lang="cs-CZ" sz="1400" dirty="0">
                <a:hlinkClick r:id="rId6"/>
              </a:rPr>
              <a:t>lukas.rozlilek@karp-kv.cz</a:t>
            </a:r>
            <a:br>
              <a:rPr lang="cs-CZ" sz="1400" dirty="0"/>
            </a:br>
            <a:r>
              <a:rPr lang="cs-CZ" sz="1400" dirty="0"/>
              <a:t>+420 731 004 402</a:t>
            </a:r>
            <a:br>
              <a:rPr lang="cs-CZ" sz="1400" dirty="0"/>
            </a:br>
            <a:br>
              <a:rPr lang="cs-CZ" sz="1400" dirty="0"/>
            </a:br>
            <a:br>
              <a:rPr lang="cs-CZ" sz="2700" dirty="0"/>
            </a:br>
            <a:br>
              <a:rPr lang="cs-CZ" sz="2700" dirty="0"/>
            </a:br>
            <a:r>
              <a:rPr lang="cs-CZ" sz="2700" dirty="0">
                <a:solidFill>
                  <a:srgbClr val="42B186"/>
                </a:solidFill>
                <a:hlinkClick r:id="rId7"/>
              </a:rPr>
              <a:t>www.ris3kvk.cz</a:t>
            </a:r>
            <a:endParaRPr lang="cs-CZ" sz="2000" dirty="0">
              <a:solidFill>
                <a:srgbClr val="42B186"/>
              </a:solidFill>
            </a:endParaRP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3119" y="2918056"/>
            <a:ext cx="1136524" cy="58316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9331" y="3436384"/>
            <a:ext cx="1144100" cy="58317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9371" y="1975307"/>
            <a:ext cx="1091804" cy="57631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84" y="4218611"/>
            <a:ext cx="1073086" cy="5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43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vouchery, Kreativní vouchery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1" y="1137107"/>
            <a:ext cx="8217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Úvodní stránka Karlovarského kraje </a:t>
            </a:r>
            <a:r>
              <a:rPr lang="cs-CZ" dirty="0">
                <a:hlinkClick r:id="rId8"/>
              </a:rPr>
              <a:t>http://www.kr-karlovarsky.cz/Stranky/Default.aspx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268409-C47B-4DAF-8A1A-7E7EFF743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599" y="1586269"/>
            <a:ext cx="9678590" cy="4675617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B193D1E-B28D-4465-B220-976559BE46BA}"/>
              </a:ext>
            </a:extLst>
          </p:cNvPr>
          <p:cNvSpPr/>
          <p:nvPr/>
        </p:nvSpPr>
        <p:spPr>
          <a:xfrm>
            <a:off x="1278294" y="3032450"/>
            <a:ext cx="1791477" cy="435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4546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vouchery, Kreativní vouchery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6471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sz="1600" dirty="0">
                <a:hlinkClick r:id="rId8"/>
              </a:rPr>
              <a:t>http://www.kr-karlovarsky.cz/dotace/Stranky/Prehled-dotace.aspx</a:t>
            </a:r>
            <a:endParaRPr lang="cs-CZ" sz="16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398F6BB-4A6D-4D32-BE39-5278486CB1C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586268"/>
            <a:ext cx="10008552" cy="514695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A9ACD8FF-DE86-42F7-B025-7A6BAD3D9D27}"/>
              </a:ext>
            </a:extLst>
          </p:cNvPr>
          <p:cNvSpPr/>
          <p:nvPr/>
        </p:nvSpPr>
        <p:spPr>
          <a:xfrm>
            <a:off x="3003082" y="5800725"/>
            <a:ext cx="2916455" cy="3693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A71B8AC-7F54-44CF-B73A-33EEF2BA68E3}"/>
              </a:ext>
            </a:extLst>
          </p:cNvPr>
          <p:cNvSpPr/>
          <p:nvPr/>
        </p:nvSpPr>
        <p:spPr>
          <a:xfrm>
            <a:off x="3003082" y="1852194"/>
            <a:ext cx="1212783" cy="40999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BEAA15A-57F6-475D-8979-683CB37759FC}"/>
              </a:ext>
            </a:extLst>
          </p:cNvPr>
          <p:cNvSpPr/>
          <p:nvPr/>
        </p:nvSpPr>
        <p:spPr>
          <a:xfrm>
            <a:off x="914400" y="3088367"/>
            <a:ext cx="1443786" cy="3406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017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vouchery, Kreativní vouchery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7430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6"/>
              </a:rPr>
              <a:t>http://www.kr-karlovarsky.cz/dotace/Stranky/dotaceKK/programyKK.aspx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CE044D11-DF20-4F65-BC90-7F0433B3AA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058FFB11-35AC-4E71-822A-C7B277ECFD82}"/>
              </a:ext>
            </a:extLst>
          </p:cNvPr>
          <p:cNvSpPr/>
          <p:nvPr/>
        </p:nvSpPr>
        <p:spPr>
          <a:xfrm>
            <a:off x="7623334" y="5431393"/>
            <a:ext cx="1883372" cy="3693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FF6600"/>
                </a:solidFill>
              </a:ln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410E119-9BEC-4F40-949A-E74AD311A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48" y="1721881"/>
            <a:ext cx="6018680" cy="5015797"/>
          </a:xfrm>
          <a:prstGeom prst="rect">
            <a:avLst/>
          </a:prstGeom>
        </p:spPr>
      </p:pic>
      <p:sp>
        <p:nvSpPr>
          <p:cNvPr id="10" name="Šipka: dolů 9">
            <a:extLst>
              <a:ext uri="{FF2B5EF4-FFF2-40B4-BE49-F238E27FC236}">
                <a16:creationId xmlns:a16="http://schemas.microsoft.com/office/drawing/2014/main" id="{A875DFF9-2211-45CD-9D36-51B438FB443F}"/>
              </a:ext>
            </a:extLst>
          </p:cNvPr>
          <p:cNvSpPr/>
          <p:nvPr/>
        </p:nvSpPr>
        <p:spPr>
          <a:xfrm>
            <a:off x="3488026" y="4973597"/>
            <a:ext cx="760396" cy="18342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FAEE775-B76A-4D3D-BDA2-C2B7CB25DA19}"/>
              </a:ext>
            </a:extLst>
          </p:cNvPr>
          <p:cNvSpPr/>
          <p:nvPr/>
        </p:nvSpPr>
        <p:spPr>
          <a:xfrm>
            <a:off x="1819175" y="3438586"/>
            <a:ext cx="1886551" cy="584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F41A3D6-ACF6-430D-9DBF-EC025CD169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180" y="1733244"/>
            <a:ext cx="4908885" cy="44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42B186"/>
                </a:solidFill>
              </a:rPr>
              <a:t>Inovační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166111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793404" y="3136915"/>
            <a:ext cx="1919458" cy="8128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98ACAD1-EA1C-4903-B097-A2C0C60A6957}"/>
              </a:ext>
            </a:extLst>
          </p:cNvPr>
          <p:cNvSpPr txBox="1"/>
          <p:nvPr/>
        </p:nvSpPr>
        <p:spPr>
          <a:xfrm>
            <a:off x="5272966" y="1594495"/>
            <a:ext cx="676370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dirty="0"/>
              <a:t>finanční nástroj, který podporuje spolupráci podniků z Karlovarského kraje                        s výzkumnými organizacemi z ČR, neinvestiční dotace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žadatel může předložit pouze 1 žádost v rámci jednoho kola příjmu žádostí </a:t>
            </a:r>
          </a:p>
          <a:p>
            <a:endParaRPr lang="cs-CZ" sz="1400" dirty="0"/>
          </a:p>
          <a:p>
            <a:r>
              <a:rPr lang="cs-CZ" sz="1400" b="1" dirty="0"/>
              <a:t>Podporovaná aktivita: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nákup služeb, které žadatel potřebuje pro své inovační aktivity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žadatel musí být konečným uživatelem výstupů projektu, musí mít kapacity pro využití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voucher musí být použit na zkvalitnění vlastních produktů/ činností/procesů/služeb</a:t>
            </a:r>
            <a:endParaRPr lang="cs-CZ" sz="1400" b="1" dirty="0"/>
          </a:p>
          <a:p>
            <a:r>
              <a:rPr lang="cs-CZ" sz="1400" b="1" dirty="0"/>
              <a:t>Typ služeb, které je možné podpořit: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měření, diagnostika, zkoušky, rozbory, ověřování, výpočty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analýza vhodnosti použití materiálů či komponent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marketingová strategie (zpracování strategie efektivního zacílení na stávající a potenciální zákazníky ve vazbě na navržený nový/inovativní produkt firmy)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návrh designu produktu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vývoj softwaru,  aplikace či prvků systémů v souvislosti  s vývojem nebo zaváděním nového produktu či procesu materiálu, zařízení, prototypu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návrh vzdělávacího modelu pro zaškolení zaměstnanců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optimalizace operačních procesů</a:t>
            </a:r>
          </a:p>
          <a:p>
            <a:endParaRPr lang="cs-CZ" sz="1400" dirty="0"/>
          </a:p>
          <a:p>
            <a:r>
              <a:rPr lang="cs-CZ" sz="1400" dirty="0"/>
              <a:t>Plný výčet podporovaných aktivit je uveden v Pravidlech pro příjem a hodnocení žádostí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6E6A6AA3-DEC9-4225-86E7-944F1D69D235}"/>
              </a:ext>
            </a:extLst>
          </p:cNvPr>
          <p:cNvSpPr/>
          <p:nvPr/>
        </p:nvSpPr>
        <p:spPr>
          <a:xfrm>
            <a:off x="3436218" y="1950356"/>
            <a:ext cx="174013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120A75-B44C-4F17-B0BE-39D3DF6E0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10" y="1594495"/>
            <a:ext cx="4546535" cy="481590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3995676-5E90-4B62-9774-C9ECB4DA4004}"/>
              </a:ext>
            </a:extLst>
          </p:cNvPr>
          <p:cNvSpPr/>
          <p:nvPr/>
        </p:nvSpPr>
        <p:spPr>
          <a:xfrm>
            <a:off x="841018" y="1255879"/>
            <a:ext cx="9777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8"/>
              </a:rPr>
              <a:t>http</a:t>
            </a:r>
            <a:r>
              <a:rPr lang="cs-CZ" sz="1200" dirty="0">
                <a:hlinkClick r:id="rId8"/>
              </a:rPr>
              <a:t>://</a:t>
            </a:r>
            <a:r>
              <a:rPr lang="cs-CZ" dirty="0">
                <a:hlinkClick r:id="rId8"/>
              </a:rPr>
              <a:t>www.kr-karlovarsky.cz/dotace/Stranky/dotaceKK/prispevky-region/vouchery.aspx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EB8F6D9-88DD-4653-A538-2B71C5364409}"/>
              </a:ext>
            </a:extLst>
          </p:cNvPr>
          <p:cNvSpPr txBox="1"/>
          <p:nvPr/>
        </p:nvSpPr>
        <p:spPr>
          <a:xfrm>
            <a:off x="5267650" y="5882572"/>
            <a:ext cx="6111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9"/>
              </a:rPr>
              <a:t>https://www.karp-kv.cz/regionalni-inovacni-system/inovacni-vouchery/?lang=cs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613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rgbClr val="42B186"/>
                </a:solidFill>
              </a:rPr>
              <a:t>Inovační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166111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97981" y="3634666"/>
            <a:ext cx="1919458" cy="23161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98ACAD1-EA1C-4903-B097-A2C0C60A6957}"/>
              </a:ext>
            </a:extLst>
          </p:cNvPr>
          <p:cNvSpPr txBox="1"/>
          <p:nvPr/>
        </p:nvSpPr>
        <p:spPr>
          <a:xfrm>
            <a:off x="5272967" y="1594495"/>
            <a:ext cx="575086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580" indent="228600" algn="just"/>
            <a:r>
              <a:rPr lang="cs-CZ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Očekávaný (možný) výstup služby od VaV instituce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výzkumné, laboratorní, měřící zprávy a protokoly,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návrh prototypu, funkčního vzorku, modelu/3D modelu vč. technologického, metodického či procesního postupu (např. unikátní konstrukční řešení),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nový software/aplikace,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výrobní, technická dokumentace, provozní manuál, procesní mapa,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materiálová studie, analýza (např. analýza vhodnosti použití materiálu),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technologický, metodický či procesní postup, vzdělávací modul pro zaškolení zaměstnanců pro inovovaný produkt (vzdělávací modul nebude jediným výstupem projektu),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inovační/technologický audit,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koncepční studie, technická dokumentace, supervize, koncepční vizualizace, licence apod. pro nový/inovovaný produkt či produktovou sadu,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marketingová strategie/studie včetně analýzy trhu a plánu marketingových aktivit pro daný nový/inovovaný produkt či produktovou sadu, dále mohou být konkrétní aktivity rozpracovány do různé úrovně detailu včetně vizualizace.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6E6A6AA3-DEC9-4225-86E7-944F1D69D235}"/>
              </a:ext>
            </a:extLst>
          </p:cNvPr>
          <p:cNvSpPr/>
          <p:nvPr/>
        </p:nvSpPr>
        <p:spPr>
          <a:xfrm>
            <a:off x="3436218" y="1950356"/>
            <a:ext cx="174013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120A75-B44C-4F17-B0BE-39D3DF6E0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10" y="1594495"/>
            <a:ext cx="4546535" cy="481590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3995676-5E90-4B62-9774-C9ECB4DA4004}"/>
              </a:ext>
            </a:extLst>
          </p:cNvPr>
          <p:cNvSpPr/>
          <p:nvPr/>
        </p:nvSpPr>
        <p:spPr>
          <a:xfrm>
            <a:off x="841018" y="1255879"/>
            <a:ext cx="9777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8"/>
              </a:rPr>
              <a:t>http</a:t>
            </a:r>
            <a:r>
              <a:rPr lang="cs-CZ" sz="1200" dirty="0">
                <a:hlinkClick r:id="rId8"/>
              </a:rPr>
              <a:t>://</a:t>
            </a:r>
            <a:r>
              <a:rPr lang="cs-CZ" dirty="0">
                <a:hlinkClick r:id="rId8"/>
              </a:rPr>
              <a:t>www.kr-karlovarsky.cz/dotace/Stranky/dotaceKK/prispevky-region/vouchery.aspx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EB8F6D9-88DD-4653-A538-2B71C5364409}"/>
              </a:ext>
            </a:extLst>
          </p:cNvPr>
          <p:cNvSpPr txBox="1"/>
          <p:nvPr/>
        </p:nvSpPr>
        <p:spPr>
          <a:xfrm>
            <a:off x="5267650" y="5882572"/>
            <a:ext cx="6111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9"/>
              </a:rPr>
              <a:t>https://www.karp-kv.cz/regionalni-inovacni-system/inovacni-vouchery/?lang=cs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06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9"/>
            <a:ext cx="10515600" cy="687834"/>
          </a:xfrm>
        </p:spPr>
        <p:txBody>
          <a:bodyPr>
            <a:normAutofit fontScale="90000"/>
          </a:bodyPr>
          <a:lstStyle/>
          <a:p>
            <a:pPr algn="l"/>
            <a:r>
              <a:rPr lang="cs-CZ" sz="4900" b="1" dirty="0">
                <a:solidFill>
                  <a:srgbClr val="42B186"/>
                </a:solidFill>
              </a:rPr>
              <a:t>Inovační vouchery </a:t>
            </a:r>
            <a:r>
              <a:rPr lang="cs-CZ" sz="3600" b="1" dirty="0">
                <a:solidFill>
                  <a:srgbClr val="42B186"/>
                </a:solidFill>
              </a:rPr>
              <a:t>–</a:t>
            </a:r>
            <a:r>
              <a:rPr lang="cs-CZ" b="1" dirty="0">
                <a:solidFill>
                  <a:srgbClr val="42B186"/>
                </a:solidFill>
              </a:rPr>
              <a:t> </a:t>
            </a:r>
            <a:r>
              <a:rPr lang="cs-CZ" sz="2000" b="1" dirty="0">
                <a:solidFill>
                  <a:srgbClr val="42B186"/>
                </a:solidFill>
              </a:rPr>
              <a:t>Vyhlášení  podprogramu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9184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endParaRPr lang="cs-CZ" sz="1400" dirty="0"/>
          </a:p>
          <a:p>
            <a:endParaRPr lang="cs-CZ" sz="1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5315658" y="1699905"/>
            <a:ext cx="5825038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200" b="1" dirty="0"/>
              <a:t>Alokace: 2 mil. Kč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/>
              <a:t>Minimální výše dotace na jeden projekt – </a:t>
            </a:r>
            <a:r>
              <a:rPr lang="cs-CZ" sz="1200" b="1" dirty="0"/>
              <a:t>10.000 Kč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Maximální výše na jeden projekt – </a:t>
            </a:r>
            <a:r>
              <a:rPr lang="cs-CZ" sz="1200" b="1" dirty="0"/>
              <a:t>170.000 Kč, </a:t>
            </a:r>
            <a:r>
              <a:rPr lang="cs-CZ" sz="1200" dirty="0"/>
              <a:t>dotace může být snížena s ohledem na limit de minimis příjemce</a:t>
            </a:r>
            <a:endParaRPr lang="cs-CZ" sz="1200" i="1" dirty="0"/>
          </a:p>
          <a:p>
            <a:pPr>
              <a:spcAft>
                <a:spcPts val="600"/>
              </a:spcAft>
            </a:pPr>
            <a:r>
              <a:rPr lang="cs-CZ" sz="1200" dirty="0"/>
              <a:t>Okruh způsobilých žadatelů –  obchodní společnosti (právnické osoby, které  </a:t>
            </a:r>
            <a:r>
              <a:rPr lang="cs-CZ" sz="1200" b="1" dirty="0"/>
              <a:t>mají sídlo na území Karlovarského kraje)</a:t>
            </a:r>
          </a:p>
          <a:p>
            <a:pPr>
              <a:spcAft>
                <a:spcPts val="600"/>
              </a:spcAft>
            </a:pPr>
            <a:r>
              <a:rPr lang="cs-CZ" sz="1200" dirty="0"/>
              <a:t>Poskytovatel služeb (jakákoliv výzkumná organizace dle zákona č. 341/2005 Sb. o veřejných výzkumných institucích a ostatní výzkumné organizace, jež mají sídlo na území ČR a splňují podmínky Rámce pro státní podporu výzkumu, vývoje a inovací (2014/C, 198/01, kapitola 1.3)</a:t>
            </a:r>
          </a:p>
          <a:p>
            <a:endParaRPr lang="cs-CZ" sz="1200" b="1" dirty="0"/>
          </a:p>
          <a:p>
            <a:r>
              <a:rPr lang="cs-CZ" sz="1200" b="1" dirty="0"/>
              <a:t>Možnost vyplnění žádosti  před níže uvedenou lhůtou pro podávání elektronických žádostí (bez možnosti odeslání žádosti )             10 pracovních dnů předem</a:t>
            </a:r>
          </a:p>
          <a:p>
            <a:endParaRPr lang="cs-CZ" sz="1200" b="1" dirty="0"/>
          </a:p>
          <a:p>
            <a:r>
              <a:rPr lang="cs-CZ" sz="1200" b="1" dirty="0"/>
              <a:t>Elektronické podání žádosti                      01.09. 2020 (od 9:00) do 07.09.2020  (do 16 hod)</a:t>
            </a:r>
          </a:p>
          <a:p>
            <a:endParaRPr lang="cs-CZ" sz="1200" b="1" dirty="0"/>
          </a:p>
          <a:p>
            <a:r>
              <a:rPr lang="cs-CZ" sz="1200" b="1" dirty="0"/>
              <a:t>Listinná podoba s podpisem žadatele se všemi přílohami  	         21.09.2020</a:t>
            </a:r>
          </a:p>
          <a:p>
            <a:r>
              <a:rPr lang="cs-CZ" sz="1100" i="1" dirty="0"/>
              <a:t>(do 10 pracovních dnů po ukončení příjmu elektronických žádostí)</a:t>
            </a:r>
          </a:p>
          <a:p>
            <a:endParaRPr lang="cs-CZ" sz="1100" i="1" dirty="0"/>
          </a:p>
          <a:p>
            <a:r>
              <a:rPr lang="cs-CZ" sz="1200" b="1" dirty="0"/>
              <a:t>Hodnocení žádostí 			  září – říjen 2020</a:t>
            </a:r>
          </a:p>
          <a:p>
            <a:r>
              <a:rPr lang="cs-CZ" sz="1200" b="1" dirty="0"/>
              <a:t>Rozhodnutí RKK o poskytnutí dotace 		   listopad 2020</a:t>
            </a:r>
          </a:p>
          <a:p>
            <a:r>
              <a:rPr lang="cs-CZ" sz="1200" b="1" dirty="0"/>
              <a:t>Oznámení výsledků 			   listopad 2020</a:t>
            </a:r>
          </a:p>
          <a:p>
            <a:r>
              <a:rPr lang="cs-CZ" sz="1200" b="1" dirty="0"/>
              <a:t>Dokončení projektu a prokazatelná úhrada výdajů 	   30.04.2020 </a:t>
            </a:r>
            <a:r>
              <a:rPr lang="cs-CZ" sz="1200" dirty="0"/>
              <a:t>(nejpozději) </a:t>
            </a:r>
          </a:p>
          <a:p>
            <a:r>
              <a:rPr lang="cs-CZ" sz="1200" b="1" dirty="0"/>
              <a:t>Předložení závěrečných zpráv včetně dokumentů, příloh       31.05.2020</a:t>
            </a:r>
            <a:endParaRPr lang="cs-CZ" sz="1200" dirty="0"/>
          </a:p>
          <a:p>
            <a:endParaRPr lang="cs-CZ" sz="1400" dirty="0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65872696-ED2F-4663-AB1B-B9410083A466}"/>
              </a:ext>
            </a:extLst>
          </p:cNvPr>
          <p:cNvSpPr/>
          <p:nvPr/>
        </p:nvSpPr>
        <p:spPr>
          <a:xfrm>
            <a:off x="4307923" y="1424726"/>
            <a:ext cx="2846342" cy="25193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EDF7DF-B627-4761-8639-7B96F65BD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10" y="1244189"/>
            <a:ext cx="4895123" cy="516621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D35CDA5-14CB-49A8-BD65-5C181BC5050C}"/>
              </a:ext>
            </a:extLst>
          </p:cNvPr>
          <p:cNvSpPr/>
          <p:nvPr/>
        </p:nvSpPr>
        <p:spPr>
          <a:xfrm>
            <a:off x="914408" y="1090613"/>
            <a:ext cx="8229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prstClr val="black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http://www.kr-karlovarsky.cz/dotace/Stranky/dotaceKK/prispevky-region/vouchery.aspx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299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32" y="66820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42B186"/>
                </a:solidFill>
              </a:rPr>
              <a:t>Inovační vouchery – </a:t>
            </a:r>
            <a:r>
              <a:rPr lang="cs-CZ" sz="2000" b="1" dirty="0">
                <a:solidFill>
                  <a:srgbClr val="42B186"/>
                </a:solidFill>
              </a:rPr>
              <a:t>Pravidla pro příjem a hodnocení žádostí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F959F4-49F8-4BE5-8DF6-5BC62702A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15814" r="14134" b="17300"/>
          <a:stretch/>
        </p:blipFill>
        <p:spPr>
          <a:xfrm>
            <a:off x="10936997" y="6030058"/>
            <a:ext cx="819472" cy="77780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symbol pro obsah 3">
            <a:extLst>
              <a:ext uri="{FF2B5EF4-FFF2-40B4-BE49-F238E27FC236}">
                <a16:creationId xmlns:a16="http://schemas.microsoft.com/office/drawing/2014/main" id="{0D5D2B7F-D5DE-45CA-BED6-2C4242DAAA6E}"/>
              </a:ext>
            </a:extLst>
          </p:cNvPr>
          <p:cNvSpPr txBox="1">
            <a:spLocks/>
          </p:cNvSpPr>
          <p:nvPr/>
        </p:nvSpPr>
        <p:spPr>
          <a:xfrm>
            <a:off x="10211991" y="6261887"/>
            <a:ext cx="917953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www.</a:t>
            </a:r>
          </a:p>
        </p:txBody>
      </p:sp>
      <p:sp>
        <p:nvSpPr>
          <p:cNvPr id="36" name="Zástupný symbol pro obsah 3">
            <a:extLst>
              <a:ext uri="{FF2B5EF4-FFF2-40B4-BE49-F238E27FC236}">
                <a16:creationId xmlns:a16="http://schemas.microsoft.com/office/drawing/2014/main" id="{AF32DDAA-567C-4309-A0D1-36DE7E98111A}"/>
              </a:ext>
            </a:extLst>
          </p:cNvPr>
          <p:cNvSpPr txBox="1">
            <a:spLocks/>
          </p:cNvSpPr>
          <p:nvPr/>
        </p:nvSpPr>
        <p:spPr>
          <a:xfrm>
            <a:off x="11636836" y="6263269"/>
            <a:ext cx="496441" cy="343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42B186"/>
                </a:solidFill>
              </a:rPr>
              <a:t>.</a:t>
            </a:r>
            <a:r>
              <a:rPr lang="cs-CZ" dirty="0" err="1">
                <a:solidFill>
                  <a:srgbClr val="42B186"/>
                </a:solidFill>
              </a:rPr>
              <a:t>cz</a:t>
            </a:r>
            <a:endParaRPr lang="cs-CZ" dirty="0">
              <a:solidFill>
                <a:srgbClr val="42B186"/>
              </a:solidFill>
            </a:endParaRP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D35BAB-0AEE-47B6-9C72-4E8A2A709DB9}"/>
              </a:ext>
            </a:extLst>
          </p:cNvPr>
          <p:cNvSpPr/>
          <p:nvPr/>
        </p:nvSpPr>
        <p:spPr>
          <a:xfrm>
            <a:off x="533400" y="1137106"/>
            <a:ext cx="9184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sz="1400" dirty="0">
                <a:hlinkClick r:id="rId7"/>
              </a:rPr>
              <a:t>http://www.kr-karlovarsky.cz/dotace/Stranky/dotaceKK/prispevky-region/vouchery.aspx</a:t>
            </a:r>
            <a:endParaRPr lang="cs-CZ" sz="14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FC4D69-5E4A-46BA-AE3E-49B6DC7B0DDF}"/>
              </a:ext>
            </a:extLst>
          </p:cNvPr>
          <p:cNvSpPr txBox="1"/>
          <p:nvPr/>
        </p:nvSpPr>
        <p:spPr>
          <a:xfrm>
            <a:off x="4972908" y="1541982"/>
            <a:ext cx="6685692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/>
              <a:t>Povinné přílohy žádosti o dotaci: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Popis projektu k žádosti o dotaci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Formulář nabídky dodavatele služeb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Čestné prohlášení de-minimis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Čestné prohlášení o bezdlužnosti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Originál nebo ověřená kopie plné moci </a:t>
            </a:r>
            <a:r>
              <a:rPr lang="cs-CZ" sz="1300" i="1" dirty="0"/>
              <a:t>(v případě, že žádost o poskytnutí dotace podá za žadatele pověřená osoba žadatele v rozsahu pověření k úkonům spojených s podáním žádosti)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Kopie smlouvy o zřízení běžného účtu u peněžního ústavu, nebo písemné potvrzení peněžního ústavu o vedení běžného účtu příjemce voucheru, na který může být dotace zaslána</a:t>
            </a:r>
          </a:p>
          <a:p>
            <a:endParaRPr lang="cs-CZ" sz="1200" dirty="0"/>
          </a:p>
          <a:p>
            <a:r>
              <a:rPr lang="cs-CZ" sz="1200" b="1" dirty="0">
                <a:solidFill>
                  <a:srgbClr val="FF0000"/>
                </a:solidFill>
              </a:rPr>
              <a:t>Přílohy přikládá žadatel o dotaci pouze v listinné podobě (k vytištěné a podepsané elektronické žádosti</a:t>
            </a:r>
          </a:p>
          <a:p>
            <a:endParaRPr lang="cs-CZ" sz="1200" b="1" dirty="0">
              <a:solidFill>
                <a:srgbClr val="FF0000"/>
              </a:solidFill>
            </a:endParaRPr>
          </a:p>
          <a:p>
            <a:r>
              <a:rPr lang="cs-CZ" sz="1300" b="1" dirty="0"/>
              <a:t>Hodnocení žádostí:</a:t>
            </a:r>
          </a:p>
          <a:p>
            <a:r>
              <a:rPr lang="cs-CZ" sz="1300" b="1" dirty="0"/>
              <a:t>1. Formální kontrola </a:t>
            </a:r>
            <a:endParaRPr lang="cs-CZ" sz="1300" b="1" i="1" dirty="0"/>
          </a:p>
          <a:p>
            <a:r>
              <a:rPr lang="cs-CZ" sz="1300" dirty="0"/>
              <a:t>žádost obsahuje vady, které lze odstranit nebo je žádost neúplná       výzva žadateli </a:t>
            </a:r>
            <a:r>
              <a:rPr lang="cs-CZ" sz="1300" i="1" dirty="0"/>
              <a:t>(lhůta 10 pracovních dnů ode dne odeslání výzvy) , </a:t>
            </a:r>
            <a:r>
              <a:rPr lang="cs-CZ" sz="1300" dirty="0"/>
              <a:t>o nesplnění formálních kritérií bude žadatel informován do 15 kalendářních dnů od ukončení administrativní kontroly </a:t>
            </a:r>
            <a:r>
              <a:rPr lang="cs-CZ" sz="1300" i="1" dirty="0"/>
              <a:t>(e-mailem)</a:t>
            </a:r>
          </a:p>
          <a:p>
            <a:endParaRPr lang="cs-CZ" sz="1300" dirty="0"/>
          </a:p>
          <a:p>
            <a:r>
              <a:rPr lang="cs-CZ" sz="1300" b="1" dirty="0"/>
              <a:t>2. Věcná kontrola a kontrola přijatelnosti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Kontrola věcné stránky žádosti </a:t>
            </a:r>
            <a:r>
              <a:rPr lang="cs-CZ" sz="1300" i="1" dirty="0"/>
              <a:t>(např. obsah žádosti je v souladu s cíli programu, jasně zdůvodněný výběr poskytovatele znalostí)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300" dirty="0"/>
              <a:t>Bodově hodnocená  </a:t>
            </a:r>
            <a:r>
              <a:rPr lang="cs-CZ" sz="1300" u="sng" dirty="0"/>
              <a:t>specifická kritéria </a:t>
            </a:r>
            <a:r>
              <a:rPr lang="cs-CZ" sz="1300" i="1" dirty="0"/>
              <a:t>(např. velikost podniku, navázání spolupráce s výzkumnou organizací, rozpočet a výstupy projektu)</a:t>
            </a:r>
          </a:p>
          <a:p>
            <a:endParaRPr lang="cs-CZ" sz="1300" dirty="0"/>
          </a:p>
          <a:p>
            <a:r>
              <a:rPr lang="cs-CZ" sz="1300" b="1" dirty="0">
                <a:solidFill>
                  <a:srgbClr val="FF0000"/>
                </a:solidFill>
              </a:rPr>
              <a:t>Věcná kritéria jsou neopravitelná </a:t>
            </a:r>
            <a:r>
              <a:rPr lang="cs-CZ" sz="1300" i="1" dirty="0">
                <a:solidFill>
                  <a:srgbClr val="FF0000"/>
                </a:solidFill>
              </a:rPr>
              <a:t>(nesplnění jakéhokoliv kritéria a to bez ohledu na výši bodového hodnocení vyloučení žádosti z hodnotícího procesu) </a:t>
            </a:r>
          </a:p>
          <a:p>
            <a:endParaRPr lang="cs-CZ" sz="1200" dirty="0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4CA66324-F449-4693-89D7-30DDDAE5D72C}"/>
              </a:ext>
            </a:extLst>
          </p:cNvPr>
          <p:cNvSpPr/>
          <p:nvPr/>
        </p:nvSpPr>
        <p:spPr>
          <a:xfrm flipV="1">
            <a:off x="3541742" y="1831439"/>
            <a:ext cx="1431166" cy="2352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8A020C-2172-4C78-9650-BA2DC3683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10" y="1594495"/>
            <a:ext cx="4546535" cy="48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32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Vlastní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2B186"/>
      </a:hlink>
      <a:folHlink>
        <a:srgbClr val="42B1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86FD238DE3E1409C69CC8ADD69FCF1" ma:contentTypeVersion="3" ma:contentTypeDescription="Vytvoří nový dokument" ma:contentTypeScope="" ma:versionID="120b95b898bfbd5fbdfc358ec1f98b16">
  <xsd:schema xmlns:xsd="http://www.w3.org/2001/XMLSchema" xmlns:xs="http://www.w3.org/2001/XMLSchema" xmlns:p="http://schemas.microsoft.com/office/2006/metadata/properties" xmlns:ns1="http://schemas.microsoft.com/sharepoint/v3" xmlns:ns2="c9e48692-194e-417d-af40-42e3d4ef737b" targetNamespace="http://schemas.microsoft.com/office/2006/metadata/properties" ma:root="true" ma:fieldsID="d52e62a289919ace663ba89c75de4527" ns1:_="" ns2:_="">
    <xsd:import namespace="http://schemas.microsoft.com/sharepoint/v3"/>
    <xsd:import namespace="c9e48692-194e-417d-af40-42e3d4ef737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  <xsd:element ref="ns1:RoutingEnable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um zahájení plánování" ma:description="" ma:internalName="PublishingStartDate">
      <xsd:simpleType>
        <xsd:restriction base="dms:Unknown"/>
      </xsd:simpleType>
    </xsd:element>
    <xsd:element name="PublishingExpirationDate" ma:index="9" nillable="true" ma:displayName="Datum ukončení plánování" ma:description="" ma:internalName="PublishingExpirationDate">
      <xsd:simpleType>
        <xsd:restriction base="dms:Unknown"/>
      </xsd:simpleType>
    </xsd:element>
    <xsd:element name="RoutingEnabled" ma:index="11" ma:displayName="Aktivní" ma:internalName="RoutingEnabl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8692-194e-417d-af40-42e3d4ef737b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0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c9e48692-194e-417d-af40-42e3d4ef737b" xsi:nil="true"/>
    <RoutingEnabled xmlns="http://schemas.microsoft.com/sharepoint/v3">false</RoutingEnabled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9872C78-8D3C-49AF-8894-97FC8186569C}"/>
</file>

<file path=customXml/itemProps2.xml><?xml version="1.0" encoding="utf-8"?>
<ds:datastoreItem xmlns:ds="http://schemas.openxmlformats.org/officeDocument/2006/customXml" ds:itemID="{9D492B95-2B11-4ED8-B128-DC903919A485}"/>
</file>

<file path=customXml/itemProps3.xml><?xml version="1.0" encoding="utf-8"?>
<ds:datastoreItem xmlns:ds="http://schemas.openxmlformats.org/officeDocument/2006/customXml" ds:itemID="{63229E6C-7B71-43EC-907E-F81702DDCB68}"/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3317</Words>
  <Application>Microsoft Office PowerPoint</Application>
  <PresentationFormat>Širokoúhlá obrazovka</PresentationFormat>
  <Paragraphs>382</Paragraphs>
  <Slides>29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Motiv Office</vt:lpstr>
      <vt:lpstr>      Dotační program Podpora rozvoje konkurenceschopnosti Karlovarského kraje</vt:lpstr>
      <vt:lpstr> Podprogram 1– INOVAČNÍ VOUCHERY</vt:lpstr>
      <vt:lpstr>Inovační vouchery, Kreativní vouchery</vt:lpstr>
      <vt:lpstr>Inovační vouchery, Kreativní vouchery</vt:lpstr>
      <vt:lpstr>Inovační vouchery, Kreativní vouchery</vt:lpstr>
      <vt:lpstr>Inovační vouchery – Pravidla pro příjem a hodnocení žádostí </vt:lpstr>
      <vt:lpstr>Inovační vouchery – Pravidla pro příjem a hodnocení žádostí </vt:lpstr>
      <vt:lpstr>Inovační vouchery – Vyhlášení  podprogramu</vt:lpstr>
      <vt:lpstr>Inovační vouchery – Pravidla pro příjem a hodnocení žádostí </vt:lpstr>
      <vt:lpstr>Inovační vouchery –  informační web  </vt:lpstr>
      <vt:lpstr>Inovační vouchery – Pravidla pro příjem a hodnocení žádostí </vt:lpstr>
      <vt:lpstr>Inovační vouchery – Pravidla pro příjem a hodnocení žádostí </vt:lpstr>
      <vt:lpstr> Podprogram 2– KREATIVNÍ VOUCHERY - novinka</vt:lpstr>
      <vt:lpstr>Kreativní vouchery– Pravidla pro příjem a hodnocení žádostí </vt:lpstr>
      <vt:lpstr>Kreativní vouchery– Pravidla pro příjem a hodnocení žádostí </vt:lpstr>
      <vt:lpstr>Kreativní vouchery– Vyhlášení  nového podprogramu (doplňkový)</vt:lpstr>
      <vt:lpstr>Kreativní vouchery – Pravidla pro příjem a hodnocení žádostí </vt:lpstr>
      <vt:lpstr>Kreativní vouchery –  informační web  </vt:lpstr>
      <vt:lpstr>Kreativní vouchery – Pravidla pro příjem a hodnocení žádostí </vt:lpstr>
      <vt:lpstr>Kreativní vouchery – Pravidla pro příjem a hodnocení žádostí </vt:lpstr>
      <vt:lpstr>Inovační vouchery, Kreativní vouchery  –  informační web  </vt:lpstr>
      <vt:lpstr>Inovační vouchery, Kreativní vouchery – informační web </vt:lpstr>
      <vt:lpstr>Inovační vouchery, Kreativní vouchery  – administrace žádosti v systému  </vt:lpstr>
      <vt:lpstr>Inovační vouchery, Kreativní vouchery–  administrace žádosti v systému </vt:lpstr>
      <vt:lpstr>Inovační vouchery, Kreativní vouchery – administrace žádosti v systému </vt:lpstr>
      <vt:lpstr>Inovační vouchery, Kreativní vouchery  – administrace žádosti v systému  </vt:lpstr>
      <vt:lpstr>Inovační vouchery – administrace žádosti v systému  </vt:lpstr>
      <vt:lpstr>Kreativní vouchery – administrace žádosti v systému  </vt:lpstr>
      <vt:lpstr>                 Děkujeme za pozornost   Kontaktní osoby: Iveta Grünerová  +420 725 464 796 iveta.grunerova@karp-kv.cz  Kamila Krupičková  +420 608 982 920 kamila.krupičková@karp-kv.cz  Galerie Kreativců Lukáš Rozlílek lukas.rozlilek@karp-kv.cz +420 731 004 402    www.ris3kvk.cz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</dc:creator>
  <cp:lastModifiedBy>Iveta Grünerová</cp:lastModifiedBy>
  <cp:revision>188</cp:revision>
  <cp:lastPrinted>2020-08-11T11:43:52Z</cp:lastPrinted>
  <dcterms:created xsi:type="dcterms:W3CDTF">2017-09-18T08:52:45Z</dcterms:created>
  <dcterms:modified xsi:type="dcterms:W3CDTF">2020-08-12T06:08:33Z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0x010100E086FD238DE3E1409C69CC8ADD69FCF1</vt:lpwstr>
  </property>
</Properties>
</file>