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57" r:id="rId3"/>
    <p:sldId id="520" r:id="rId4"/>
    <p:sldId id="259" r:id="rId5"/>
    <p:sldId id="258" r:id="rId6"/>
    <p:sldId id="261" r:id="rId7"/>
    <p:sldId id="530" r:id="rId8"/>
    <p:sldId id="531" r:id="rId9"/>
    <p:sldId id="758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869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97403-FFFC-49D9-B6B4-CD0FDD71C45D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132CC-E4A8-4AF6-9B90-FE0D6B259D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419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5888" y="1330325"/>
            <a:ext cx="6384925" cy="359251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Základní rysy vize: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ambice dosažení uhlíkové neutrality,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modernizace infrastruktury a zdrojů,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využití inovací a technologií pro potřeby obyvatel,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nacházení ekonomických příležitostí,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problém spojený se sociálními dopady,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rozsáhlé technologické změny ve všech sektorech,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redukce využití uhlí pro výrobu elektrické a tepelné energie,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změna dopravních návyků a transformace ostatních sektorů (včetně stavebnictví).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77BB6-6C4D-433C-8545-47B23545B38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71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5888" y="1330325"/>
            <a:ext cx="6384925" cy="359251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Základní rysy vize: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ambice dosažení uhlíkové neutrality,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modernizace infrastruktury a zdrojů,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využití inovací a technologií pro potřeby obyvatel,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nacházení ekonomických příležitostí,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problém spojený se sociálními dopady,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rozsáhlé technologické změny ve všech sektorech,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redukce využití uhlí pro výrobu elektrické a tepelné energie, </a:t>
            </a:r>
          </a:p>
          <a:p>
            <a:pPr marL="457200" lvl="0" indent="-45720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1200" dirty="0">
                <a:solidFill>
                  <a:srgbClr val="3F3F3F"/>
                </a:solidFill>
                <a:latin typeface="+mn-lt"/>
                <a:cs typeface="Times New Roman" panose="02020603050405020304" pitchFamily="18" charset="0"/>
              </a:rPr>
              <a:t>změna dopravních návyků a transformace ostatních sektorů (včetně stavebnictví).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77BB6-6C4D-433C-8545-47B23545B38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09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A68FA-AF3F-06AA-BCAB-D3117FCA5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04862E2-EDA5-FFCF-6987-DFB299C69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7B3CA4-8476-19D3-A51A-EEC786659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479D3C-BE96-B5C7-6101-0B19CE377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33C0F0-51B0-5085-72F1-3C48EF9E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15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736FA-89FA-A5AF-9FCC-F5F27C4F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8CE935-E66E-18B4-1F79-E189B94E1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D9C6D5-B373-A15C-DF1D-8F0595155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B3626-9955-7A26-8FE9-07F4102A1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9D8F6D-534F-3BD6-55A6-FEB701427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97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89D1376-4E08-13B2-BABA-551F2C7E0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E60809-026B-2304-20A7-9172B548B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CF7D60-089D-35BD-A9B3-8118116E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D70A18-0654-78B6-2052-2EC070C7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B354E6-5905-0E92-6D95-E74ED513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45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1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3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2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54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168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1pPr>
            <a:lvl2pPr marL="472986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2pPr>
            <a:lvl3pPr marL="945972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418958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4pPr>
            <a:lvl5pPr marL="189194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5pPr>
            <a:lvl6pPr marL="2364931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6pPr>
            <a:lvl7pPr marL="2837918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7pPr>
            <a:lvl8pPr marL="3310904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8pPr>
            <a:lvl9pPr marL="3783891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66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86"/>
            </a:lvl1pPr>
            <a:lvl2pPr>
              <a:defRPr sz="2502"/>
            </a:lvl2pPr>
            <a:lvl3pPr>
              <a:defRPr sz="205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86"/>
            </a:lvl1pPr>
            <a:lvl2pPr>
              <a:defRPr sz="2502"/>
            </a:lvl2pPr>
            <a:lvl3pPr>
              <a:defRPr sz="205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91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502" b="1"/>
            </a:lvl1pPr>
            <a:lvl2pPr marL="472986" indent="0">
              <a:buNone/>
              <a:defRPr sz="2052" b="1"/>
            </a:lvl2pPr>
            <a:lvl3pPr marL="945972" indent="0">
              <a:buNone/>
              <a:defRPr sz="1860" b="1"/>
            </a:lvl3pPr>
            <a:lvl4pPr marL="1418958" indent="0">
              <a:buNone/>
              <a:defRPr sz="1667" b="1"/>
            </a:lvl4pPr>
            <a:lvl5pPr marL="1891945" indent="0">
              <a:buNone/>
              <a:defRPr sz="1667" b="1"/>
            </a:lvl5pPr>
            <a:lvl6pPr marL="2364931" indent="0">
              <a:buNone/>
              <a:defRPr sz="1667" b="1"/>
            </a:lvl6pPr>
            <a:lvl7pPr marL="2837918" indent="0">
              <a:buNone/>
              <a:defRPr sz="1667" b="1"/>
            </a:lvl7pPr>
            <a:lvl8pPr marL="3310904" indent="0">
              <a:buNone/>
              <a:defRPr sz="1667" b="1"/>
            </a:lvl8pPr>
            <a:lvl9pPr marL="3783891" indent="0">
              <a:buNone/>
              <a:defRPr sz="1667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502"/>
            </a:lvl1pPr>
            <a:lvl2pPr>
              <a:defRPr sz="2052"/>
            </a:lvl2pPr>
            <a:lvl3pPr>
              <a:defRPr sz="186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71" y="1535116"/>
            <a:ext cx="5389033" cy="639762"/>
          </a:xfrm>
        </p:spPr>
        <p:txBody>
          <a:bodyPr anchor="b"/>
          <a:lstStyle>
            <a:lvl1pPr marL="0" indent="0">
              <a:buNone/>
              <a:defRPr sz="2502" b="1"/>
            </a:lvl1pPr>
            <a:lvl2pPr marL="472986" indent="0">
              <a:buNone/>
              <a:defRPr sz="2052" b="1"/>
            </a:lvl2pPr>
            <a:lvl3pPr marL="945972" indent="0">
              <a:buNone/>
              <a:defRPr sz="1860" b="1"/>
            </a:lvl3pPr>
            <a:lvl4pPr marL="1418958" indent="0">
              <a:buNone/>
              <a:defRPr sz="1667" b="1"/>
            </a:lvl4pPr>
            <a:lvl5pPr marL="1891945" indent="0">
              <a:buNone/>
              <a:defRPr sz="1667" b="1"/>
            </a:lvl5pPr>
            <a:lvl6pPr marL="2364931" indent="0">
              <a:buNone/>
              <a:defRPr sz="1667" b="1"/>
            </a:lvl6pPr>
            <a:lvl7pPr marL="2837918" indent="0">
              <a:buNone/>
              <a:defRPr sz="1667" b="1"/>
            </a:lvl7pPr>
            <a:lvl8pPr marL="3310904" indent="0">
              <a:buNone/>
              <a:defRPr sz="1667" b="1"/>
            </a:lvl8pPr>
            <a:lvl9pPr marL="3783891" indent="0">
              <a:buNone/>
              <a:defRPr sz="1667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502"/>
            </a:lvl1pPr>
            <a:lvl2pPr>
              <a:defRPr sz="2052"/>
            </a:lvl2pPr>
            <a:lvl3pPr>
              <a:defRPr sz="186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07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94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7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54"/>
            <a:ext cx="4011084" cy="1162050"/>
          </a:xfrm>
        </p:spPr>
        <p:txBody>
          <a:bodyPr anchor="b"/>
          <a:lstStyle>
            <a:lvl1pPr algn="l">
              <a:defRPr sz="2052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6" cy="5853113"/>
          </a:xfrm>
        </p:spPr>
        <p:txBody>
          <a:bodyPr/>
          <a:lstStyle>
            <a:lvl1pPr>
              <a:defRPr sz="3335"/>
            </a:lvl1pPr>
            <a:lvl2pPr>
              <a:defRPr sz="2886"/>
            </a:lvl2pPr>
            <a:lvl3pPr>
              <a:defRPr sz="2502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475"/>
            </a:lvl1pPr>
            <a:lvl2pPr marL="472986" indent="0">
              <a:buNone/>
              <a:defRPr sz="1218"/>
            </a:lvl2pPr>
            <a:lvl3pPr marL="945972" indent="0">
              <a:buNone/>
              <a:defRPr sz="1026"/>
            </a:lvl3pPr>
            <a:lvl4pPr marL="1418958" indent="0">
              <a:buNone/>
              <a:defRPr sz="962"/>
            </a:lvl4pPr>
            <a:lvl5pPr marL="1891945" indent="0">
              <a:buNone/>
              <a:defRPr sz="962"/>
            </a:lvl5pPr>
            <a:lvl6pPr marL="2364931" indent="0">
              <a:buNone/>
              <a:defRPr sz="962"/>
            </a:lvl6pPr>
            <a:lvl7pPr marL="2837918" indent="0">
              <a:buNone/>
              <a:defRPr sz="962"/>
            </a:lvl7pPr>
            <a:lvl8pPr marL="3310904" indent="0">
              <a:buNone/>
              <a:defRPr sz="962"/>
            </a:lvl8pPr>
            <a:lvl9pPr marL="3783891" indent="0">
              <a:buNone/>
              <a:defRPr sz="962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9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D61221-4850-CB4D-D726-DA6832BE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BC4A27-448C-F458-4DFD-07BEBE39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CB2E70-D360-55F4-B6CF-8C4078810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866D0E-9AF3-1CF6-3DB5-02AAB73D4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199BAC-08BD-4C65-D169-0993F01E7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492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2052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335"/>
            </a:lvl1pPr>
            <a:lvl2pPr marL="472986" indent="0">
              <a:buNone/>
              <a:defRPr sz="2886"/>
            </a:lvl2pPr>
            <a:lvl3pPr marL="945972" indent="0">
              <a:buNone/>
              <a:defRPr sz="2502"/>
            </a:lvl3pPr>
            <a:lvl4pPr marL="1418958" indent="0">
              <a:buNone/>
              <a:defRPr sz="2052"/>
            </a:lvl4pPr>
            <a:lvl5pPr marL="1891945" indent="0">
              <a:buNone/>
              <a:defRPr sz="2052"/>
            </a:lvl5pPr>
            <a:lvl6pPr marL="2364931" indent="0">
              <a:buNone/>
              <a:defRPr sz="2052"/>
            </a:lvl6pPr>
            <a:lvl7pPr marL="2837918" indent="0">
              <a:buNone/>
              <a:defRPr sz="2052"/>
            </a:lvl7pPr>
            <a:lvl8pPr marL="3310904" indent="0">
              <a:buNone/>
              <a:defRPr sz="2052"/>
            </a:lvl8pPr>
            <a:lvl9pPr marL="3783891" indent="0">
              <a:buNone/>
              <a:defRPr sz="2052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475"/>
            </a:lvl1pPr>
            <a:lvl2pPr marL="472986" indent="0">
              <a:buNone/>
              <a:defRPr sz="1218"/>
            </a:lvl2pPr>
            <a:lvl3pPr marL="945972" indent="0">
              <a:buNone/>
              <a:defRPr sz="1026"/>
            </a:lvl3pPr>
            <a:lvl4pPr marL="1418958" indent="0">
              <a:buNone/>
              <a:defRPr sz="962"/>
            </a:lvl4pPr>
            <a:lvl5pPr marL="1891945" indent="0">
              <a:buNone/>
              <a:defRPr sz="962"/>
            </a:lvl5pPr>
            <a:lvl6pPr marL="2364931" indent="0">
              <a:buNone/>
              <a:defRPr sz="962"/>
            </a:lvl6pPr>
            <a:lvl7pPr marL="2837918" indent="0">
              <a:buNone/>
              <a:defRPr sz="962"/>
            </a:lvl7pPr>
            <a:lvl8pPr marL="3310904" indent="0">
              <a:buNone/>
              <a:defRPr sz="962"/>
            </a:lvl8pPr>
            <a:lvl9pPr marL="3783891" indent="0">
              <a:buNone/>
              <a:defRPr sz="962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32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4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2" y="274643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3" y="274643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6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0AD6A-9875-FAE5-C271-8A670FFB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6CCF6F-5E9F-F6FB-86D1-0D44D6C19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E9ADF5-437D-9784-D2B7-170FCDCF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ED9FB9-15F0-C135-DED8-C1DB3067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9139C1-8085-DBE4-E9B7-0EDDCE20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97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87CEB-96EE-E67E-9BA9-62A7107DE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740AE4-13AC-7D67-D2AC-ACCF8B9AF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B88CC7-0F15-09E5-8781-5FCB08EFC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BF04E1-1A1A-6429-7245-FD0F417FC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5C2103-8416-25F0-AF64-D41316A0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DF31A2-4A25-8DA7-A8CC-D954355D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79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FBFBC4-13C0-9388-483D-48732CA2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09B443-48EE-4337-CAFB-171C02DC5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C36EFA-515A-11DD-E15E-83C5AFAA7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71827F1-E113-8069-2179-34227F1FE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B08CDA9-B318-9BD6-67CD-5F61924084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ED762B3-ECB7-E2DD-5E4F-9A2B9C63B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1DB6C1C-63F7-A7C7-C772-9F648B7F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AA5327-4719-CCAB-E40E-414516D3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24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2A10BB-5071-01A5-3820-D55571FD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F1B4A9-1677-2D6B-9765-8544621C8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5DE592-E242-91E2-D31C-D09D218B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0118F3-7F54-A464-916F-6E2F32ED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207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3B52901-996A-BE61-A6A5-2509D0617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FAB1A4-C307-04F9-63A9-8A00C66F3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CBB180D-E379-EE0C-566A-30EE555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66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58E06-7677-896F-C289-963CC56E0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36C09D-5014-99F2-8C1F-77D646B5A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909B4A-CFC1-F2B1-DBA1-B02309354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72C339-D9B2-9D07-928C-6706BD7C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99BDA8-17DD-E6E5-1ABB-62372907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5D83BA-E53E-ACCE-5FA5-D36FE2A3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25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F8A5C-7F81-AE13-8501-3452DA387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D7896E-D6B5-6DBF-6DE4-6D8E59D60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5339C8-B7D7-DE4F-3402-CB067738F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530843-CF65-0166-266A-4ACE5E349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923996-6B60-1536-3979-617D724A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537829-94BB-73FB-1EE4-9383371E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07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76FFECA-23D7-1DF3-A477-351B33D95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8F4AFD-37EF-1D37-4DC3-22CA6A471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685A07-F7B0-E891-ED9F-A31DAFDCD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25414-6792-4408-9DE0-3FBD5424E272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98CDF5-9139-5806-CE24-0AC82EDA4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FBB5F1-9143-7C58-86A8-C46571649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7A911-6FC3-4855-9EDB-AE9681ABB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57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47503" tIns="73752" rIns="147503" bIns="73752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47503" tIns="73752" rIns="147503" bIns="73752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47503" tIns="73752" rIns="147503" bIns="73752" rtlCol="0" anchor="ctr"/>
          <a:lstStyle>
            <a:lvl1pPr algn="l">
              <a:defRPr sz="12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972"/>
            <a:fld id="{7ED47E0E-B8DC-490E-8773-C6C1CEFDE004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45972"/>
              <a:t>07.06.2022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2" y="6356355"/>
            <a:ext cx="3860800" cy="365125"/>
          </a:xfrm>
          <a:prstGeom prst="rect">
            <a:avLst/>
          </a:prstGeom>
        </p:spPr>
        <p:txBody>
          <a:bodyPr vert="horz" lIns="147503" tIns="73752" rIns="147503" bIns="73752" rtlCol="0" anchor="ctr"/>
          <a:lstStyle>
            <a:lvl1pPr algn="ctr">
              <a:defRPr sz="12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972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47503" tIns="73752" rIns="147503" bIns="73752" rtlCol="0" anchor="ctr"/>
          <a:lstStyle>
            <a:lvl1pPr algn="r">
              <a:defRPr sz="12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5972"/>
            <a:fld id="{20192860-EB0E-403E-8777-EC1DD4B2969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45972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9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45972" rtl="0" eaLnBrk="1" latinLnBrk="0" hangingPunct="1">
        <a:spcBef>
          <a:spcPct val="0"/>
        </a:spcBef>
        <a:buNone/>
        <a:defRPr sz="45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740" indent="-354740" algn="l" defTabSz="9459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335" kern="1200">
          <a:solidFill>
            <a:schemeClr val="tx1"/>
          </a:solidFill>
          <a:latin typeface="+mn-lt"/>
          <a:ea typeface="+mn-ea"/>
          <a:cs typeface="+mn-cs"/>
        </a:defRPr>
      </a:lvl1pPr>
      <a:lvl2pPr marL="768604" indent="-295616" algn="l" defTabSz="9459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86" kern="1200">
          <a:solidFill>
            <a:schemeClr val="tx1"/>
          </a:solidFill>
          <a:latin typeface="+mn-lt"/>
          <a:ea typeface="+mn-ea"/>
          <a:cs typeface="+mn-cs"/>
        </a:defRPr>
      </a:lvl2pPr>
      <a:lvl3pPr marL="1182466" indent="-236493" algn="l" defTabSz="9459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2" kern="1200">
          <a:solidFill>
            <a:schemeClr val="tx1"/>
          </a:solidFill>
          <a:latin typeface="+mn-lt"/>
          <a:ea typeface="+mn-ea"/>
          <a:cs typeface="+mn-cs"/>
        </a:defRPr>
      </a:lvl3pPr>
      <a:lvl4pPr marL="1655452" indent="-236493" algn="l" defTabSz="9459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128438" indent="-236493" algn="l" defTabSz="945972" rtl="0" eaLnBrk="1" latinLnBrk="0" hangingPunct="1">
        <a:spcBef>
          <a:spcPct val="20000"/>
        </a:spcBef>
        <a:buFont typeface="Arial" panose="020B0604020202020204" pitchFamily="34" charset="0"/>
        <a:buChar char="»"/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1426" indent="-236493" algn="l" defTabSz="9459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074411" indent="-236493" algn="l" defTabSz="9459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547398" indent="-236493" algn="l" defTabSz="9459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020384" indent="-236493" algn="l" defTabSz="9459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4597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1pPr>
      <a:lvl2pPr marL="472986" algn="l" defTabSz="94597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45972" algn="l" defTabSz="94597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3pPr>
      <a:lvl4pPr marL="1418958" algn="l" defTabSz="94597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891945" algn="l" defTabSz="94597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64931" algn="l" defTabSz="94597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837918" algn="l" defTabSz="94597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310904" algn="l" defTabSz="94597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783891" algn="l" defTabSz="945972" rtl="0" eaLnBrk="1" latinLnBrk="0" hangingPunct="1"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6.png"/><Relationship Id="rId16" Type="http://schemas.openxmlformats.org/officeDocument/2006/relationships/image" Target="../media/image33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19" Type="http://schemas.openxmlformats.org/officeDocument/2006/relationships/image" Target="../media/image36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F1A7B-C8B3-4091-3799-D6597B6A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921535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   Interakce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0719FA-FBAF-290E-3910-F33878D49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118" y="1690688"/>
            <a:ext cx="8798768" cy="413161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400"/>
              </a:spcBef>
              <a:buNone/>
            </a:pPr>
            <a:r>
              <a:rPr lang="cs-CZ" sz="2400" b="1" dirty="0"/>
              <a:t>(1) Aplikace „Sli.do“</a:t>
            </a:r>
          </a:p>
          <a:p>
            <a:pPr marL="447675" indent="0">
              <a:buNone/>
            </a:pPr>
            <a:r>
              <a:rPr lang="cs-CZ" sz="2400" dirty="0"/>
              <a:t>- Jděte na sli.do a do pole s kódem vložte </a:t>
            </a:r>
            <a:r>
              <a:rPr lang="cs-CZ" sz="2400" b="1" dirty="0">
                <a:solidFill>
                  <a:srgbClr val="FF0000"/>
                </a:solidFill>
              </a:rPr>
              <a:t>4635559</a:t>
            </a:r>
          </a:p>
          <a:p>
            <a:pPr marL="447675" indent="0">
              <a:buNone/>
            </a:pPr>
            <a:r>
              <a:rPr lang="cs-CZ" sz="2400" dirty="0"/>
              <a:t>- Dotazy vznášejte vždy v rámci daného bloku</a:t>
            </a:r>
          </a:p>
          <a:p>
            <a:pPr marL="447675" indent="0">
              <a:buNone/>
            </a:pPr>
            <a:r>
              <a:rPr lang="cs-CZ" sz="2400" dirty="0"/>
              <a:t>- Dotazy prosíme pokládat adresně a konkrétně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cs-CZ" sz="2400" b="1" dirty="0"/>
              <a:t>(2) Dotazy ústní</a:t>
            </a:r>
          </a:p>
          <a:p>
            <a:pPr marL="447675" indent="0">
              <a:lnSpc>
                <a:spcPct val="100000"/>
              </a:lnSpc>
              <a:buNone/>
            </a:pPr>
            <a:r>
              <a:rPr lang="cs-CZ" sz="2400" dirty="0"/>
              <a:t>- Vždy po skončení příslušné prezentace; prostým přihlášením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sz="2400" b="1" dirty="0"/>
              <a:t>(3) Interakce po skončení</a:t>
            </a:r>
          </a:p>
          <a:p>
            <a:pPr marL="447675" indent="0">
              <a:lnSpc>
                <a:spcPct val="100000"/>
              </a:lnSpc>
              <a:buNone/>
            </a:pPr>
            <a:r>
              <a:rPr lang="cs-CZ" sz="2400" dirty="0"/>
              <a:t>- Mj. v rámci následujících aktivit kraje</a:t>
            </a:r>
          </a:p>
          <a:p>
            <a:pPr marL="447675" indent="0">
              <a:lnSpc>
                <a:spcPct val="100000"/>
              </a:lnSpc>
              <a:buNone/>
            </a:pPr>
            <a:r>
              <a:rPr lang="cs-CZ" sz="2400" dirty="0"/>
              <a:t>- Prostřednictvím kontaktů, které si vytvoříte či na </a:t>
            </a:r>
            <a:r>
              <a:rPr lang="cs-CZ" sz="2400"/>
              <a:t>ně navážete</a:t>
            </a:r>
            <a:endParaRPr lang="cs-CZ" sz="240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CD4F4069-30FC-6B09-9FB2-81A82733B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594" y="1831250"/>
            <a:ext cx="2071491" cy="6904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641FD7-E276-32E0-5A00-BDB4A1135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1" y="2925775"/>
            <a:ext cx="1410479" cy="14104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FD9E33-D946-1EF5-E0F3-9A73312E1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97" y="4463845"/>
            <a:ext cx="1465405" cy="14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3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EE4F3DA-B4AA-4B61-AC49-AB5967869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138"/>
            <a:ext cx="12191944" cy="48361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8AC57E8-8F59-44DC-8361-C6D1ED580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" y="5648330"/>
            <a:ext cx="12191887" cy="12096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C5B463-C95D-4F00-98F5-17D0D7AD421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71" y="6059014"/>
            <a:ext cx="1278646" cy="700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dnadpis 9">
            <a:extLst>
              <a:ext uri="{FF2B5EF4-FFF2-40B4-BE49-F238E27FC236}">
                <a16:creationId xmlns:a16="http://schemas.microsoft.com/office/drawing/2014/main" id="{823AD868-1B2F-5E59-6503-76FA9A727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3745" y="6197799"/>
            <a:ext cx="5284454" cy="423152"/>
          </a:xfrm>
        </p:spPr>
        <p:txBody>
          <a:bodyPr>
            <a:normAutofit/>
          </a:bodyPr>
          <a:lstStyle/>
          <a:p>
            <a:pPr algn="r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David Škorňa, vedoucí projektu SPARCS (město Kladno)</a:t>
            </a:r>
          </a:p>
        </p:txBody>
      </p:sp>
    </p:spTree>
    <p:extLst>
      <p:ext uri="{BB962C8B-B14F-4D97-AF65-F5344CB8AC3E}">
        <p14:creationId xmlns:p14="http://schemas.microsoft.com/office/powerpoint/2010/main" val="379454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0859-FDE2-CF30-A8AE-6C13E37A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1040888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  „Milion a jedno pojetí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smart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city …“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84915-BEBC-FB1E-B26D-71BDE440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838848"/>
            <a:ext cx="10634316" cy="4203178"/>
          </a:xfrm>
        </p:spPr>
        <p:txBody>
          <a:bodyPr>
            <a:normAutofit fontScale="92500"/>
          </a:bodyPr>
          <a:lstStyle/>
          <a:p>
            <a:pPr marL="354013" indent="-354013"/>
            <a:r>
              <a:rPr lang="cs-CZ" sz="2400" dirty="0"/>
              <a:t>OECD o </a:t>
            </a:r>
            <a:r>
              <a:rPr lang="cs-CZ" sz="2400" dirty="0" err="1"/>
              <a:t>smart</a:t>
            </a:r>
            <a:r>
              <a:rPr lang="cs-CZ" sz="2400" dirty="0"/>
              <a:t> city tvrdí leccos … digitalizace, veřejné služby, blahobyt.</a:t>
            </a:r>
          </a:p>
          <a:p>
            <a:pPr marL="354013" indent="-354013"/>
            <a:r>
              <a:rPr lang="cs-CZ" sz="2400" dirty="0"/>
              <a:t>Evropská komise o </a:t>
            </a:r>
            <a:r>
              <a:rPr lang="cs-CZ" sz="2400" dirty="0" err="1"/>
              <a:t>smart</a:t>
            </a:r>
            <a:r>
              <a:rPr lang="cs-CZ" sz="2400" dirty="0"/>
              <a:t> city říká také řadu věcí … efektivita, digitalizace, uživatelé …</a:t>
            </a:r>
          </a:p>
          <a:p>
            <a:pPr marL="354013" indent="-354013"/>
            <a:r>
              <a:rPr lang="cs-CZ" sz="2400" dirty="0"/>
              <a:t>… k tomu máme </a:t>
            </a:r>
            <a:r>
              <a:rPr lang="cs-CZ" sz="2400" dirty="0" err="1"/>
              <a:t>smart</a:t>
            </a:r>
            <a:r>
              <a:rPr lang="cs-CZ" sz="2400" dirty="0"/>
              <a:t> </a:t>
            </a:r>
            <a:r>
              <a:rPr lang="cs-CZ" sz="2400" dirty="0" err="1"/>
              <a:t>village</a:t>
            </a:r>
            <a:r>
              <a:rPr lang="cs-CZ" sz="2400" dirty="0"/>
              <a:t>, k tomu </a:t>
            </a:r>
            <a:r>
              <a:rPr lang="cs-CZ" sz="2400" dirty="0" err="1"/>
              <a:t>smart</a:t>
            </a:r>
            <a:r>
              <a:rPr lang="cs-CZ" sz="2400" dirty="0"/>
              <a:t> region, k tomu </a:t>
            </a:r>
            <a:r>
              <a:rPr lang="cs-CZ" sz="2400" dirty="0" err="1"/>
              <a:t>smart</a:t>
            </a:r>
            <a:r>
              <a:rPr lang="cs-CZ" sz="2400" dirty="0"/>
              <a:t> </a:t>
            </a:r>
            <a:r>
              <a:rPr lang="cs-CZ" sz="2400" dirty="0" err="1"/>
              <a:t>solutions</a:t>
            </a:r>
            <a:r>
              <a:rPr lang="cs-CZ" sz="2400" dirty="0"/>
              <a:t>.</a:t>
            </a:r>
          </a:p>
          <a:p>
            <a:pPr marL="354013" indent="-354013"/>
            <a:endParaRPr lang="cs-CZ" sz="1200" dirty="0"/>
          </a:p>
          <a:p>
            <a:pPr marL="354013" indent="-354013"/>
            <a:r>
              <a:rPr lang="cs-CZ" sz="2400" dirty="0"/>
              <a:t>MMR na to má metodiku, nyní i strategii a dokonce nově Implementační plán (= spousta zajímavých věcí).</a:t>
            </a:r>
          </a:p>
          <a:p>
            <a:pPr marL="354013" indent="-354013"/>
            <a:endParaRPr lang="cs-CZ" sz="1200" dirty="0"/>
          </a:p>
          <a:p>
            <a:pPr marL="354013" indent="-354013">
              <a:spcBef>
                <a:spcPts val="1500"/>
              </a:spcBef>
            </a:pPr>
            <a:r>
              <a:rPr lang="cs-CZ" sz="2400" dirty="0"/>
              <a:t>Řada definic je postavena na sektorech energetiky, mobility a digitalizace. Technologie hrají ve </a:t>
            </a:r>
            <a:r>
              <a:rPr lang="cs-CZ" sz="2400" dirty="0" err="1"/>
              <a:t>smart</a:t>
            </a:r>
            <a:r>
              <a:rPr lang="cs-CZ" sz="2400" dirty="0"/>
              <a:t> city klíčovou roli. Nicméně …</a:t>
            </a:r>
          </a:p>
          <a:p>
            <a:pPr marL="354013" indent="-354013">
              <a:spcBef>
                <a:spcPts val="1500"/>
              </a:spcBef>
            </a:pPr>
            <a:r>
              <a:rPr lang="cs-CZ" sz="2400" dirty="0">
                <a:solidFill>
                  <a:srgbClr val="C00000"/>
                </a:solidFill>
              </a:rPr>
              <a:t>O konečné, standardizované a dokonale návodné definice však nemůže jít … vždy bude klíčový lokální kontext a potenciál rozvoje.</a:t>
            </a:r>
          </a:p>
        </p:txBody>
      </p:sp>
    </p:spTree>
    <p:extLst>
      <p:ext uri="{BB962C8B-B14F-4D97-AF65-F5344CB8AC3E}">
        <p14:creationId xmlns:p14="http://schemas.microsoft.com/office/powerpoint/2010/main" val="28433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0859-FDE2-CF30-A8AE-6C13E37A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745218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  … proč o </a:t>
            </a:r>
            <a:r>
              <a:rPr lang="cs-CZ" sz="4000" dirty="0" err="1">
                <a:solidFill>
                  <a:schemeClr val="tx2">
                    <a:lumMod val="75000"/>
                  </a:schemeClr>
                </a:solidFill>
              </a:rPr>
              <a:t>smart</a:t>
            </a:r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 mluvíme (???)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84915-BEBC-FB1E-B26D-71BDE440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43" y="1558214"/>
            <a:ext cx="2721848" cy="4796032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u="sng" dirty="0"/>
              <a:t>Motorem</a:t>
            </a:r>
          </a:p>
          <a:p>
            <a:r>
              <a:rPr lang="cs-CZ" sz="2400" dirty="0"/>
              <a:t>Ekonomika </a:t>
            </a:r>
          </a:p>
          <a:p>
            <a:r>
              <a:rPr lang="cs-CZ" sz="2400" dirty="0"/>
              <a:t>Pokrok</a:t>
            </a:r>
          </a:p>
          <a:p>
            <a:r>
              <a:rPr lang="cs-CZ" sz="2400" dirty="0"/>
              <a:t>Digitalizace</a:t>
            </a:r>
          </a:p>
          <a:p>
            <a:r>
              <a:rPr lang="cs-CZ" sz="2400" dirty="0"/>
              <a:t>Efektivita</a:t>
            </a:r>
          </a:p>
          <a:p>
            <a:r>
              <a:rPr lang="cs-CZ" sz="2400" dirty="0"/>
              <a:t>Úspory </a:t>
            </a:r>
          </a:p>
          <a:p>
            <a:r>
              <a:rPr lang="cs-CZ" sz="2400" dirty="0"/>
              <a:t>Odolnost</a:t>
            </a:r>
          </a:p>
          <a:p>
            <a:r>
              <a:rPr lang="cs-CZ" sz="2400" dirty="0" err="1"/>
              <a:t>Multidisciplinarita</a:t>
            </a:r>
            <a:r>
              <a:rPr lang="cs-CZ" sz="2400" dirty="0"/>
              <a:t> 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A83E5F25-65AA-455C-2E4F-436B7AE2DFE8}"/>
              </a:ext>
            </a:extLst>
          </p:cNvPr>
          <p:cNvSpPr txBox="1">
            <a:spLocks/>
          </p:cNvSpPr>
          <p:nvPr/>
        </p:nvSpPr>
        <p:spPr>
          <a:xfrm>
            <a:off x="9026770" y="1558214"/>
            <a:ext cx="2981010" cy="47960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s-CZ" sz="2200" b="1" u="sng" dirty="0"/>
              <a:t>Paralelně „a ideálně“</a:t>
            </a:r>
          </a:p>
          <a:p>
            <a:pPr marL="22860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Více deregulace a méně byrokracie</a:t>
            </a:r>
          </a:p>
          <a:p>
            <a:pPr marL="22860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Elektronizace něčeho, co se dělalo jinak</a:t>
            </a:r>
          </a:p>
          <a:p>
            <a:pPr marL="22860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Více odvahy na zdánlivě složité projekty a rozhodnutí</a:t>
            </a:r>
          </a:p>
          <a:p>
            <a:pPr marL="22860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Ekosystém partnerství</a:t>
            </a:r>
          </a:p>
        </p:txBody>
      </p:sp>
      <p:pic>
        <p:nvPicPr>
          <p:cNvPr id="5" name="Picture 2" descr="10 Questions That Measure True Intelligence | Inc.com">
            <a:extLst>
              <a:ext uri="{FF2B5EF4-FFF2-40B4-BE49-F238E27FC236}">
                <a16:creationId xmlns:a16="http://schemas.microsoft.com/office/drawing/2014/main" id="{75413A5F-56D2-028C-FB92-4043F6863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52" y="1923539"/>
            <a:ext cx="6002217" cy="337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2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0859-FDE2-CF30-A8AE-6C13E37A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890918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2">
                    <a:lumMod val="75000"/>
                  </a:schemeClr>
                </a:solidFill>
              </a:rPr>
              <a:t>     … selský rozum, otevřenost, inovace, akceptace 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84915-BEBC-FB1E-B26D-71BDE440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868992"/>
            <a:ext cx="10946652" cy="4260503"/>
          </a:xfrm>
        </p:spPr>
        <p:txBody>
          <a:bodyPr>
            <a:normAutofit lnSpcReduction="10000"/>
          </a:bodyPr>
          <a:lstStyle/>
          <a:p>
            <a:pPr marL="354013" indent="-354013">
              <a:spcAft>
                <a:spcPts val="1200"/>
              </a:spcAft>
            </a:pPr>
            <a:r>
              <a:rPr lang="cs-CZ" sz="2400" dirty="0"/>
              <a:t>Systémové myšlení (vize, strategie, prioritizace, investiční plán, trendy, divoké karty, včasné varovné systémy, práce s dynamikou světa).</a:t>
            </a:r>
          </a:p>
          <a:p>
            <a:pPr marL="354013" indent="-354013">
              <a:spcAft>
                <a:spcPts val="1200"/>
              </a:spcAft>
            </a:pPr>
            <a:r>
              <a:rPr lang="cs-CZ" sz="2400" dirty="0"/>
              <a:t>Spolupráce (společná řeč a hledání optimálních řešení; inspirace a interakce; vytvořené aliance a ekosystém partnerství).</a:t>
            </a:r>
          </a:p>
          <a:p>
            <a:pPr marL="354013" indent="-354013">
              <a:spcAft>
                <a:spcPts val="1200"/>
              </a:spcAft>
            </a:pPr>
            <a:r>
              <a:rPr lang="cs-CZ" sz="2400" dirty="0"/>
              <a:t>Sdílení (znalostí, zdrojů, kapacit). </a:t>
            </a:r>
          </a:p>
          <a:p>
            <a:pPr marL="354013" indent="-354013">
              <a:spcAft>
                <a:spcPts val="1200"/>
              </a:spcAft>
            </a:pPr>
            <a:r>
              <a:rPr lang="cs-CZ" sz="2400" dirty="0"/>
              <a:t>Udržitelnost (na mysli od počátku; nákladovost či výnosnost, replikace) a odolnost (taková řešení, která jsou dlouhodobá, eliminují rizika a hrozby, zpevňují základ).</a:t>
            </a:r>
          </a:p>
          <a:p>
            <a:pPr marL="354013" indent="-354013">
              <a:spcAft>
                <a:spcPts val="1200"/>
              </a:spcAft>
            </a:pPr>
            <a:r>
              <a:rPr lang="cs-CZ" sz="2400" dirty="0"/>
              <a:t>Kvalita (na úrovni vstupů i výstupů; vhodné dopady na cílovou skupinu).</a:t>
            </a:r>
          </a:p>
          <a:p>
            <a:pPr marL="354013" indent="-354013">
              <a:spcAft>
                <a:spcPts val="1200"/>
              </a:spcAft>
            </a:pPr>
            <a:r>
              <a:rPr lang="cs-CZ" sz="2400" dirty="0"/>
              <a:t>Solidarita (silnější podporují ty, co nemají potřebné vstupy).</a:t>
            </a:r>
          </a:p>
        </p:txBody>
      </p:sp>
    </p:spTree>
    <p:extLst>
      <p:ext uri="{BB962C8B-B14F-4D97-AF65-F5344CB8AC3E}">
        <p14:creationId xmlns:p14="http://schemas.microsoft.com/office/powerpoint/2010/main" val="23389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text, mapa&#10;&#10;Popis byl vytvořen automaticky">
            <a:extLst>
              <a:ext uri="{FF2B5EF4-FFF2-40B4-BE49-F238E27FC236}">
                <a16:creationId xmlns:a16="http://schemas.microsoft.com/office/drawing/2014/main" id="{976E398F-207C-5934-7A5B-89CE93CE4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52" y="3054699"/>
            <a:ext cx="4466688" cy="33460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" y="5648330"/>
            <a:ext cx="12191887" cy="1209675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57" y="548682"/>
            <a:ext cx="12191887" cy="1080120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5806"/>
              <a:endParaRPr lang="cs-CZ" sz="115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5806"/>
              <a:endParaRPr lang="cs-CZ" sz="115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1739" y="594879"/>
            <a:ext cx="11648523" cy="936104"/>
          </a:xfrm>
        </p:spPr>
        <p:txBody>
          <a:bodyPr>
            <a:noAutofit/>
          </a:bodyPr>
          <a:lstStyle/>
          <a:p>
            <a:pPr algn="l"/>
            <a:r>
              <a:rPr lang="cs-CZ" sz="2822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… začít vizí …. jasných cílů … strategii … k operacionalizaci</a:t>
            </a:r>
            <a:endParaRPr lang="en-US" sz="2822" b="1" dirty="0">
              <a:solidFill>
                <a:srgbClr val="17429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1588936" y="1656698"/>
            <a:ext cx="8937736" cy="4220573"/>
          </a:xfrm>
          <a:prstGeom prst="rect">
            <a:avLst/>
          </a:prstGeom>
        </p:spPr>
        <p:txBody>
          <a:bodyPr vert="horz" lIns="94582" tIns="47291" rIns="94582" bIns="4729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775" marR="364530" lvl="3" algn="just" defTabSz="586405">
              <a:lnSpc>
                <a:spcPct val="90100"/>
              </a:lnSpc>
              <a:tabLst>
                <a:tab pos="363215" algn="l"/>
              </a:tabLst>
            </a:pPr>
            <a:endParaRPr lang="cs-CZ" sz="2116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0155897-BD54-4871-BAE7-806DAAEA94B7}"/>
              </a:ext>
            </a:extLst>
          </p:cNvPr>
          <p:cNvSpPr/>
          <p:nvPr/>
        </p:nvSpPr>
        <p:spPr>
          <a:xfrm>
            <a:off x="346207" y="1792903"/>
            <a:ext cx="6161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6302">
              <a:spcBef>
                <a:spcPts val="257"/>
              </a:spcBef>
              <a:spcAft>
                <a:spcPts val="513"/>
              </a:spcAft>
            </a:pPr>
            <a:r>
              <a:rPr lang="cs-CZ" dirty="0">
                <a:solidFill>
                  <a:prstClr val="black"/>
                </a:solidFill>
                <a:latin typeface="Trebuchet MS" panose="020B0603020202020204" pitchFamily="34" charset="0"/>
              </a:rPr>
              <a:t>Změna energetické bilance – odklon od uhlí (pro výrobu elektrické a tepelné energie) a dosahování uhlíkové neutrality.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70FCD4D-4438-F064-EA12-89A70FAF4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58" y="2737585"/>
            <a:ext cx="2660262" cy="363005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CA3EA05-9584-182A-F09A-81AA3D36D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32" y="1418636"/>
            <a:ext cx="5513923" cy="36569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366F463-FE5D-4375-91B7-D205512B5CC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31" y="5201302"/>
            <a:ext cx="5513923" cy="1592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55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" y="5648330"/>
            <a:ext cx="12191887" cy="1209675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34568" y="354846"/>
            <a:ext cx="12191887" cy="1080120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5806"/>
              <a:endParaRPr lang="cs-CZ" sz="115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5806"/>
              <a:endParaRPr lang="cs-CZ" sz="115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1738" y="425467"/>
            <a:ext cx="11648523" cy="936104"/>
          </a:xfrm>
        </p:spPr>
        <p:txBody>
          <a:bodyPr>
            <a:noAutofit/>
          </a:bodyPr>
          <a:lstStyle/>
          <a:p>
            <a:pPr algn="l"/>
            <a:r>
              <a:rPr lang="cs-CZ" sz="2822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… data … strategické koncepty … projekty … partnerství</a:t>
            </a:r>
            <a:endParaRPr lang="en-US" sz="2822" b="1" dirty="0">
              <a:solidFill>
                <a:srgbClr val="17429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1588936" y="1656698"/>
            <a:ext cx="8937736" cy="4220573"/>
          </a:xfrm>
          <a:prstGeom prst="rect">
            <a:avLst/>
          </a:prstGeom>
        </p:spPr>
        <p:txBody>
          <a:bodyPr vert="horz" lIns="94582" tIns="47291" rIns="94582" bIns="4729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775" marR="364530" lvl="3" algn="just" defTabSz="586405">
              <a:lnSpc>
                <a:spcPct val="90100"/>
              </a:lnSpc>
              <a:tabLst>
                <a:tab pos="363215" algn="l"/>
              </a:tabLst>
            </a:pPr>
            <a:endParaRPr lang="cs-CZ" sz="2116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2" name="Obrázek 11" descr="Obsah obrázku interiér, snímek obrazovky, počítač, stůl&#10;&#10;Popis byl vytvořen automaticky">
            <a:extLst>
              <a:ext uri="{FF2B5EF4-FFF2-40B4-BE49-F238E27FC236}">
                <a16:creationId xmlns:a16="http://schemas.microsoft.com/office/drawing/2014/main" id="{B8D37D30-FD4B-FB25-EFDF-391E040EF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0" y="1712522"/>
            <a:ext cx="4700306" cy="227578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76DB447-30EE-DFBD-81F4-6B8E5DE57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16" y="4072023"/>
            <a:ext cx="4675370" cy="2719838"/>
          </a:xfrm>
          <a:prstGeom prst="rect">
            <a:avLst/>
          </a:prstGeom>
        </p:spPr>
      </p:pic>
      <p:pic>
        <p:nvPicPr>
          <p:cNvPr id="16" name="Picture 8" descr="Energetika – řešení a produkty">
            <a:extLst>
              <a:ext uri="{FF2B5EF4-FFF2-40B4-BE49-F238E27FC236}">
                <a16:creationId xmlns:a16="http://schemas.microsoft.com/office/drawing/2014/main" id="{CB088335-2B75-0DC7-8D47-ECBCEA90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20" y="4045518"/>
            <a:ext cx="4835223" cy="27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AFDCBD99-29A0-F728-5AA0-5BAB5B6DEF16}"/>
              </a:ext>
            </a:extLst>
          </p:cNvPr>
          <p:cNvSpPr/>
          <p:nvPr/>
        </p:nvSpPr>
        <p:spPr>
          <a:xfrm>
            <a:off x="5484274" y="6119025"/>
            <a:ext cx="1890442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2075" algn="r"/>
            <a:r>
              <a:rPr lang="cs-CZ" dirty="0">
                <a:latin typeface="Trebuchet MS" panose="020B0603020202020204" pitchFamily="34" charset="0"/>
              </a:rPr>
              <a:t>Energetické komunity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751D7C1-275E-847D-E8EA-4ECAD84B9F64}"/>
              </a:ext>
            </a:extLst>
          </p:cNvPr>
          <p:cNvSpPr/>
          <p:nvPr/>
        </p:nvSpPr>
        <p:spPr>
          <a:xfrm>
            <a:off x="8585346" y="1533172"/>
            <a:ext cx="3641109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2075" algn="r"/>
            <a:r>
              <a:rPr lang="cs-CZ" dirty="0">
                <a:latin typeface="Trebuchet MS" panose="020B0603020202020204" pitchFamily="34" charset="0"/>
              </a:rPr>
              <a:t>Positive </a:t>
            </a:r>
            <a:r>
              <a:rPr lang="cs-CZ" dirty="0" err="1">
                <a:latin typeface="Trebuchet MS" panose="020B0603020202020204" pitchFamily="34" charset="0"/>
              </a:rPr>
              <a:t>Energy</a:t>
            </a:r>
            <a:r>
              <a:rPr lang="cs-CZ" dirty="0">
                <a:latin typeface="Trebuchet MS" panose="020B0603020202020204" pitchFamily="34" charset="0"/>
              </a:rPr>
              <a:t> </a:t>
            </a:r>
            <a:r>
              <a:rPr lang="cs-CZ" dirty="0" err="1">
                <a:latin typeface="Trebuchet MS" panose="020B0603020202020204" pitchFamily="34" charset="0"/>
              </a:rPr>
              <a:t>District</a:t>
            </a:r>
            <a:r>
              <a:rPr lang="cs-CZ" dirty="0">
                <a:latin typeface="Trebuchet MS" panose="020B0603020202020204" pitchFamily="34" charset="0"/>
              </a:rPr>
              <a:t> (PED)</a:t>
            </a:r>
          </a:p>
        </p:txBody>
      </p:sp>
      <p:pic>
        <p:nvPicPr>
          <p:cNvPr id="19" name="Obrázek 18" descr="Obsah obrázku mapa&#10;&#10;Popis byl vytvořen automaticky">
            <a:extLst>
              <a:ext uri="{FF2B5EF4-FFF2-40B4-BE49-F238E27FC236}">
                <a16:creationId xmlns:a16="http://schemas.microsoft.com/office/drawing/2014/main" id="{A29C5B9A-8771-4477-27E8-6009CF5209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46" y="1659288"/>
            <a:ext cx="3245232" cy="2293581"/>
          </a:xfrm>
          <a:prstGeom prst="rect">
            <a:avLst/>
          </a:prstGeom>
        </p:spPr>
      </p:pic>
      <p:pic>
        <p:nvPicPr>
          <p:cNvPr id="20" name="Picture 4" descr="Buildings 11 00019 g003">
            <a:extLst>
              <a:ext uri="{FF2B5EF4-FFF2-40B4-BE49-F238E27FC236}">
                <a16:creationId xmlns:a16="http://schemas.microsoft.com/office/drawing/2014/main" id="{77048FE8-F016-5B6E-F8C3-490D2063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350" y="1915895"/>
            <a:ext cx="3890447" cy="20128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B0533C2-5209-DE84-B41F-5B662F46B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193" y="4162100"/>
            <a:ext cx="3405084" cy="1919819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BFCB0DBE-A84E-D18C-D133-0551E571AD85}"/>
              </a:ext>
            </a:extLst>
          </p:cNvPr>
          <p:cNvSpPr/>
          <p:nvPr/>
        </p:nvSpPr>
        <p:spPr>
          <a:xfrm>
            <a:off x="6806981" y="4119838"/>
            <a:ext cx="1890442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2075" algn="r"/>
            <a:r>
              <a:rPr lang="cs-CZ" dirty="0">
                <a:latin typeface="Trebuchet MS" panose="020B0603020202020204" pitchFamily="34" charset="0"/>
              </a:rPr>
              <a:t>FVE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85BE5046-9D1B-426F-D01F-2DD8372D5DA4}"/>
              </a:ext>
            </a:extLst>
          </p:cNvPr>
          <p:cNvSpPr/>
          <p:nvPr/>
        </p:nvSpPr>
        <p:spPr>
          <a:xfrm>
            <a:off x="-34454" y="1391500"/>
            <a:ext cx="4749728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2075"/>
            <a:r>
              <a:rPr lang="cs-CZ" dirty="0">
                <a:latin typeface="Trebuchet MS" panose="020B0603020202020204" pitchFamily="34" charset="0"/>
              </a:rPr>
              <a:t>IT nástroj na energetický management</a:t>
            </a:r>
          </a:p>
        </p:txBody>
      </p:sp>
      <p:pic>
        <p:nvPicPr>
          <p:cNvPr id="24" name="Google Shape;427;p46">
            <a:extLst>
              <a:ext uri="{FF2B5EF4-FFF2-40B4-BE49-F238E27FC236}">
                <a16:creationId xmlns:a16="http://schemas.microsoft.com/office/drawing/2014/main" id="{64EE6809-DCA0-959F-C512-170A4C17AE4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2411" y="2785977"/>
            <a:ext cx="3498140" cy="2118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41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" y="5571879"/>
            <a:ext cx="12191887" cy="1209675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57" y="548682"/>
            <a:ext cx="12191887" cy="1080120"/>
            <a:chOff x="0" y="548680"/>
            <a:chExt cx="7199784" cy="1656184"/>
          </a:xfrm>
        </p:grpSpPr>
        <p:sp>
          <p:nvSpPr>
            <p:cNvPr id="6" name="Obdélník 5"/>
            <p:cNvSpPr/>
            <p:nvPr/>
          </p:nvSpPr>
          <p:spPr>
            <a:xfrm>
              <a:off x="0" y="548680"/>
              <a:ext cx="7055768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5806"/>
              <a:endParaRPr lang="cs-CZ" sz="115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7055768" y="548680"/>
              <a:ext cx="144016" cy="1656184"/>
            </a:xfrm>
            <a:prstGeom prst="rect">
              <a:avLst/>
            </a:prstGeom>
            <a:solidFill>
              <a:srgbClr val="5DC3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45806"/>
              <a:endParaRPr lang="cs-CZ" sz="1154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3930" y="497803"/>
            <a:ext cx="11618053" cy="1289010"/>
          </a:xfrm>
        </p:spPr>
        <p:txBody>
          <a:bodyPr>
            <a:noAutofit/>
          </a:bodyPr>
          <a:lstStyle/>
          <a:p>
            <a:pPr algn="l" defTabSz="945939"/>
            <a:r>
              <a:rPr lang="cs-CZ" sz="2822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… a co nám pomáhá </a:t>
            </a:r>
            <a:r>
              <a:rPr lang="cs-CZ" sz="2822" b="1" dirty="0" err="1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smart</a:t>
            </a:r>
            <a:r>
              <a:rPr lang="cs-CZ" sz="2822" b="1" dirty="0">
                <a:solidFill>
                  <a:srgbClr val="1742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ještě více rozvíjet …</a:t>
            </a: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1588936" y="1656698"/>
            <a:ext cx="8937736" cy="4220573"/>
          </a:xfrm>
          <a:prstGeom prst="rect">
            <a:avLst/>
          </a:prstGeom>
        </p:spPr>
        <p:txBody>
          <a:bodyPr vert="horz" lIns="94582" tIns="47291" rIns="94582" bIns="4729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775" marR="364530" lvl="3" algn="just" defTabSz="586405">
              <a:lnSpc>
                <a:spcPct val="90100"/>
              </a:lnSpc>
              <a:tabLst>
                <a:tab pos="363215" algn="l"/>
              </a:tabLst>
            </a:pPr>
            <a:endParaRPr lang="cs-CZ" sz="2116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EE4DF38-0973-411C-9B0F-6D5B4316BC67}"/>
              </a:ext>
            </a:extLst>
          </p:cNvPr>
          <p:cNvSpPr txBox="1">
            <a:spLocks/>
          </p:cNvSpPr>
          <p:nvPr/>
        </p:nvSpPr>
        <p:spPr>
          <a:xfrm>
            <a:off x="866688" y="2536498"/>
            <a:ext cx="7108518" cy="3709313"/>
          </a:xfrm>
          <a:prstGeom prst="rect">
            <a:avLst/>
          </a:prstGeom>
        </p:spPr>
        <p:txBody>
          <a:bodyPr vert="horz" lIns="72177" tIns="36088" rIns="72177" bIns="36088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E4A8B"/>
              </a:buClr>
              <a:buSzPct val="80000"/>
              <a:buFont typeface="Wingdings 3" charset="2"/>
              <a:buChar char=""/>
              <a:defRPr sz="2400" kern="120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E4A8B"/>
              </a:buClr>
              <a:buSzPct val="80000"/>
              <a:buFont typeface="Wingdings 3" charset="2"/>
              <a:buChar char=""/>
              <a:defRPr sz="2000" kern="120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E4A8B"/>
              </a:buClr>
              <a:buSzPct val="80000"/>
              <a:buFont typeface="Wingdings 3" charset="2"/>
              <a:buChar char=""/>
              <a:defRPr sz="1800" kern="120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E4A8B"/>
              </a:buClr>
              <a:buSzPct val="80000"/>
              <a:buFont typeface="Wingdings 3" charset="2"/>
              <a:buChar char=""/>
              <a:defRPr sz="1600" kern="120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5E4A8B"/>
              </a:buClr>
              <a:buSzPct val="80000"/>
              <a:buFont typeface="Wingdings 3" charset="2"/>
              <a:buChar char=""/>
              <a:defRPr sz="1600" kern="120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9902" indent="-219902" defTabSz="293202">
              <a:spcBef>
                <a:spcPts val="641"/>
              </a:spcBef>
            </a:pPr>
            <a:endParaRPr lang="de-DE" sz="1263" dirty="0">
              <a:solidFill>
                <a:srgbClr val="4BACC6">
                  <a:lumMod val="50000"/>
                </a:srgbClr>
              </a:solidFill>
              <a:latin typeface="Trebuchet MS" panose="020B0603020202020204" pitchFamily="34" charset="0"/>
              <a:ea typeface="Cambria"/>
            </a:endParaRPr>
          </a:p>
          <a:p>
            <a:pPr marL="360874" lvl="1" indent="0" defTabSz="293202">
              <a:spcBef>
                <a:spcPts val="641"/>
              </a:spcBef>
              <a:buNone/>
            </a:pPr>
            <a:endParaRPr lang="de-DE" sz="947" dirty="0">
              <a:solidFill>
                <a:srgbClr val="4BACC6">
                  <a:lumMod val="50000"/>
                </a:srgbClr>
              </a:solidFill>
              <a:latin typeface="Trebuchet MS" panose="020B0603020202020204" pitchFamily="34" charset="0"/>
              <a:ea typeface="Cambria"/>
            </a:endParaRPr>
          </a:p>
          <a:p>
            <a:pPr marL="476454" lvl="1" indent="-183251" defTabSz="293202">
              <a:spcBef>
                <a:spcPts val="641"/>
              </a:spcBef>
            </a:pPr>
            <a:endParaRPr lang="de-DE" sz="947" dirty="0">
              <a:solidFill>
                <a:srgbClr val="4BACC6">
                  <a:lumMod val="50000"/>
                </a:srgbClr>
              </a:solidFill>
              <a:latin typeface="Trebuchet MS" panose="020B0603020202020204" pitchFamily="34" charset="0"/>
              <a:ea typeface="Cambria"/>
            </a:endParaRPr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01B6D89D-630B-4680-B70F-D57D25EE7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450" y="2708206"/>
            <a:ext cx="2638621" cy="1984395"/>
          </a:xfrm>
          <a:prstGeom prst="rect">
            <a:avLst/>
          </a:prstGeom>
        </p:spPr>
      </p:pic>
      <p:pic>
        <p:nvPicPr>
          <p:cNvPr id="14" name="Obrázek 13" descr="Obsah obrázku kreslení, podepsat&#10;&#10;Popis byl vytvořen automaticky">
            <a:extLst>
              <a:ext uri="{FF2B5EF4-FFF2-40B4-BE49-F238E27FC236}">
                <a16:creationId xmlns:a16="http://schemas.microsoft.com/office/drawing/2014/main" id="{8539AD34-348B-45B7-BF4B-A8E3BDBC0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93" y="3987251"/>
            <a:ext cx="2340687" cy="1129987"/>
          </a:xfrm>
          <a:prstGeom prst="rect">
            <a:avLst/>
          </a:prstGeom>
        </p:spPr>
      </p:pic>
      <p:pic>
        <p:nvPicPr>
          <p:cNvPr id="15" name="Obrázek 14" descr="Obsah obrázku podepsat, kreslení&#10;&#10;Popis byl vytvořen automaticky">
            <a:extLst>
              <a:ext uri="{FF2B5EF4-FFF2-40B4-BE49-F238E27FC236}">
                <a16:creationId xmlns:a16="http://schemas.microsoft.com/office/drawing/2014/main" id="{73461CF8-A673-4CA1-BA79-E7AC2F982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05" y="1860430"/>
            <a:ext cx="1361519" cy="1568570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3BCFAF3-61ED-4AA3-AAA2-D96C6FAD45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6605" y="4746672"/>
            <a:ext cx="2728943" cy="55107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6E638D8-4FCF-4D6C-9DED-42609E4A9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3245" y="1873411"/>
            <a:ext cx="1848251" cy="645339"/>
          </a:xfrm>
          <a:prstGeom prst="rect">
            <a:avLst/>
          </a:prstGeom>
        </p:spPr>
      </p:pic>
      <p:pic>
        <p:nvPicPr>
          <p:cNvPr id="18" name="Picture 4" descr="Webinář: Smart City Compass - nástroj pro sledování indikátorů šetrných  řešení a jejich využití v rozhodování">
            <a:extLst>
              <a:ext uri="{FF2B5EF4-FFF2-40B4-BE49-F238E27FC236}">
                <a16:creationId xmlns:a16="http://schemas.microsoft.com/office/drawing/2014/main" id="{82908E85-8E52-4CA4-AEF0-554A5D9A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96" y="5714387"/>
            <a:ext cx="2221875" cy="8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ovenant of Mayors for Climate &amp;amp; Energy - Energy Cities">
            <a:extLst>
              <a:ext uri="{FF2B5EF4-FFF2-40B4-BE49-F238E27FC236}">
                <a16:creationId xmlns:a16="http://schemas.microsoft.com/office/drawing/2014/main" id="{89E7B322-5C5C-474A-BDDA-9EEC62933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08" y="1812371"/>
            <a:ext cx="1491311" cy="149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ED13AA0-3532-481F-8E05-FDC348EA6D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5549" y="4605403"/>
            <a:ext cx="1740238" cy="102366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A0CC032-C6A8-455A-982F-2DCABB211D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0251" y="5485778"/>
            <a:ext cx="2725749" cy="1252072"/>
          </a:xfrm>
          <a:prstGeom prst="rect">
            <a:avLst/>
          </a:prstGeom>
        </p:spPr>
      </p:pic>
      <p:pic>
        <p:nvPicPr>
          <p:cNvPr id="23" name="Picture 6" descr="PED-EU-NET (@ped_eu) | Twitter">
            <a:extLst>
              <a:ext uri="{FF2B5EF4-FFF2-40B4-BE49-F238E27FC236}">
                <a16:creationId xmlns:a16="http://schemas.microsoft.com/office/drawing/2014/main" id="{322F40A1-7907-4F0D-8AFF-78F64D4B7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11" y="5718566"/>
            <a:ext cx="1689210" cy="9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EEA215F8-0E63-4CA8-B514-1DF5EF160E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537" y="1779975"/>
            <a:ext cx="3123064" cy="131022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E9E3070-4924-4D83-919B-5FC9AA9148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7266" y="3178429"/>
            <a:ext cx="3088848" cy="1382472"/>
          </a:xfrm>
          <a:prstGeom prst="rect">
            <a:avLst/>
          </a:prstGeom>
        </p:spPr>
      </p:pic>
      <p:pic>
        <p:nvPicPr>
          <p:cNvPr id="26" name="Picture 2" descr="Ministerstvo pro místní rozvoj ČR - Startuje IV. ročník soutěže Chytrá  města pro budoucnost 2020">
            <a:extLst>
              <a:ext uri="{FF2B5EF4-FFF2-40B4-BE49-F238E27FC236}">
                <a16:creationId xmlns:a16="http://schemas.microsoft.com/office/drawing/2014/main" id="{3FFA5225-3A50-4BEC-9C10-0A622407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86" y="5137245"/>
            <a:ext cx="1399888" cy="13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14DAAFFD-B103-4F41-B773-A0D4511B48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112" y="4737455"/>
            <a:ext cx="3088848" cy="1958332"/>
          </a:xfrm>
          <a:prstGeom prst="rect">
            <a:avLst/>
          </a:prstGeom>
        </p:spPr>
      </p:pic>
      <p:pic>
        <p:nvPicPr>
          <p:cNvPr id="1026" name="Picture 2" descr="Úvodní stránka - NRB">
            <a:extLst>
              <a:ext uri="{FF2B5EF4-FFF2-40B4-BE49-F238E27FC236}">
                <a16:creationId xmlns:a16="http://schemas.microsoft.com/office/drawing/2014/main" id="{2A4D1464-D89A-42B1-840D-084DE847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52" y="3533131"/>
            <a:ext cx="2340688" cy="1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ropská investiční banka | Česká spořitelna">
            <a:extLst>
              <a:ext uri="{FF2B5EF4-FFF2-40B4-BE49-F238E27FC236}">
                <a16:creationId xmlns:a16="http://schemas.microsoft.com/office/drawing/2014/main" id="{D12AEA3E-AD50-4AE3-B55A-A3295C79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99" y="2620571"/>
            <a:ext cx="1808166" cy="104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nterreg CENTRAL EUROPE Programme - Interreg">
            <a:extLst>
              <a:ext uri="{FF2B5EF4-FFF2-40B4-BE49-F238E27FC236}">
                <a16:creationId xmlns:a16="http://schemas.microsoft.com/office/drawing/2014/main" id="{1B4CA0EC-01D0-400F-A006-31C7EC96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03" y="1825408"/>
            <a:ext cx="2898568" cy="7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4001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554</Words>
  <Application>Microsoft Office PowerPoint</Application>
  <PresentationFormat>Širokoúhlá obrazovka</PresentationFormat>
  <Paragraphs>70</Paragraphs>
  <Slides>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Trebuchet MS</vt:lpstr>
      <vt:lpstr>Wingdings 3</vt:lpstr>
      <vt:lpstr>Motiv Office</vt:lpstr>
      <vt:lpstr>Motiv systému Office</vt:lpstr>
      <vt:lpstr>   Interakce</vt:lpstr>
      <vt:lpstr>Prezentace aplikace PowerPoint</vt:lpstr>
      <vt:lpstr>   „Milion a jedno pojetí smart city …“</vt:lpstr>
      <vt:lpstr>  … proč o smart mluvíme (???)</vt:lpstr>
      <vt:lpstr>     … selský rozum, otevřenost, inovace, akceptace …</vt:lpstr>
      <vt:lpstr>… začít vizí …. jasných cílů … strategii … k operacionalizaci</vt:lpstr>
      <vt:lpstr>… data … strategické koncepty … projekty … partnerství</vt:lpstr>
      <vt:lpstr>… a co nám pomáhá smart ještě více rozvíjet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Škorňa David</dc:creator>
  <cp:lastModifiedBy>Škorňa David</cp:lastModifiedBy>
  <cp:revision>6</cp:revision>
  <dcterms:created xsi:type="dcterms:W3CDTF">2022-06-06T09:56:47Z</dcterms:created>
  <dcterms:modified xsi:type="dcterms:W3CDTF">2022-06-07T06:27:59Z</dcterms:modified>
</cp:coreProperties>
</file>