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2" r:id="rId7"/>
    <p:sldId id="268" r:id="rId8"/>
    <p:sldId id="269" r:id="rId9"/>
    <p:sldId id="264" r:id="rId10"/>
    <p:sldId id="267" r:id="rId11"/>
    <p:sldId id="265" r:id="rId12"/>
    <p:sldId id="266" r:id="rId13"/>
    <p:sldId id="25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Rozlílek" initials="LR" lastIdx="2" clrIdx="0">
    <p:extLst>
      <p:ext uri="{19B8F6BF-5375-455C-9EA6-DF929625EA0E}">
        <p15:presenceInfo xmlns:p15="http://schemas.microsoft.com/office/powerpoint/2012/main" userId="S::lukas.rozlilek@karp-kv.cz::33759cf4-3642-452b-92f1-61ecc06771e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186"/>
    <a:srgbClr val="89D3B7"/>
    <a:srgbClr val="EF1D25"/>
    <a:srgbClr val="F99F38"/>
    <a:srgbClr val="FAA340"/>
    <a:srgbClr val="78BA70"/>
    <a:srgbClr val="30AD49"/>
    <a:srgbClr val="0AA84D"/>
    <a:srgbClr val="FBBF7D"/>
    <a:srgbClr val="2FAD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9DF872-D967-4BB5-872B-E93633852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7498D-EFDB-4C5B-8B5E-BAEFABC05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6CF110-E65C-4D59-BF27-A7DC19B8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7CD6E2-9FA3-434F-83EB-16D0610A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7CD7C2-6C8C-4984-BDF6-7D7F8995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8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20C22-E3B3-4F48-A460-810C4D10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52C13E-314B-487E-9AB3-F1B890CB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D617A6-698B-4F97-8978-8536083E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C1C1E-C4DA-4B73-8EB0-A0A42BB9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4F5CCD-373A-44E3-9641-54A4A4BB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62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B0A674-0EF1-407C-9AB0-97DD28F0A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C4011F-F185-4365-B85F-36B90F4DB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C98ABE-8FFD-45A7-998A-DEF898F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8C3E98-E43C-4A73-B785-D23B335E2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592638-D63B-430B-B149-9B042A9B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97AC2-E6B8-43F8-9643-3E2464185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853174-8A2B-46FA-B93D-214996DE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6CF2E3-AAF3-4AB9-8E12-8BA179648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1504A5-D2DF-45B3-91C9-8806FBB65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01003B-DAD7-4312-B440-1C52E001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24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6E9EC-EFA7-4DFC-8451-136E29A5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ACC9FA5-CE3C-46D8-8E81-0025825A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07BB6-9E95-4DA3-ACD0-9C4B80EA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27DC16-EAE4-4FB7-A3C6-49FF67AC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06660-A77A-4CFD-8373-58B7897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46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C53AB-5FA1-4699-9F4C-308DB675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3EFC48-4829-4004-B0EB-3274460C8B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850DBC-3A91-4D08-882D-B309EB4D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F1C899-51AE-4B3E-8D48-07AD6E84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8A9AB5-15B0-40D2-84F1-3BC6F96E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A80C39-2DD0-4CD3-A159-5CBA7DBE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68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E6A6A-0C68-425B-9F92-F4FDE19CE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302AB24-F96B-409C-8880-8953E0120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AD3422-119C-439A-9BAF-60F5ACBDD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5ADB8C0-41FE-4470-9417-4E75B833B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BE595D6-6F49-42FA-B4CC-FFD722927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AF4010C-87E7-4485-A991-5CF05FF9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ED9B3C0-CF6B-4C9C-8B21-737A7825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55AE54B-4559-4B79-87B3-74A40822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49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5AC30-B838-4C81-BB07-15971FBD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B20FF8-21C2-4BED-9150-363BE20B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F855B2-9E65-46CD-9963-FA34234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8D0082-9D8B-4576-8F24-168BBBBC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85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A8ACCB-4C0C-4880-84D5-692BACF7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AEE10E-3541-403A-8E5E-775B40B8A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87FD9A-BF04-4D75-BDCC-44DF6138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58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1EB6C-52CC-4538-BE53-81DB7787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A8A8E-2F8C-466A-AD8B-E29DA126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9F538B-33ED-4A07-A0BE-4160A2DCC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79C131-7D68-4947-90FB-62E443A2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ACDD43-B128-497F-9C36-D83F90D0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768019-A6C5-40B8-80E1-9422AEBD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402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2C73A0-D697-4284-ADF8-834ABA8A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5A7B8B1-E2CC-4EDE-A7C8-AA1658A0E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0B0D479-2FEF-466F-A02F-5AD6B0830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8333E7-D373-4E6C-9025-D57E6D33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23AD7A-A5ED-4B39-AC31-F455CC248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B364CD-094C-44B1-AC1F-32008665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42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B406436A-45B8-49BA-A203-6006AC9E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74EA7C-1B5E-4F2F-98F4-AEAD14A0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927A6C-BFA0-45AE-AD69-9E5ADC064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7BA6-6510-459B-A0AC-5F9FD1448553}" type="datetimeFigureOut">
              <a:rPr lang="cs-CZ" smtClean="0"/>
              <a:t>26.11.2020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E6262-D814-4831-826F-22ACDE5C4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65AF75-B773-4628-A406-C7CF59775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E68F-5FF7-401B-A991-776EE03AA9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54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hyperlink" Target="mailto:lukas.rozlilek@karp-kv.cz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hyperlink" Target="http://www.karp-kv.cz/" TargetMode="External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gif"/><Relationship Id="rId7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4.gif"/><Relationship Id="rId10" Type="http://schemas.microsoft.com/office/2007/relationships/hdphoto" Target="../media/hdphoto2.wdp"/><Relationship Id="rId4" Type="http://schemas.openxmlformats.org/officeDocument/2006/relationships/image" Target="../media/image5.gi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gif"/><Relationship Id="rId7" Type="http://schemas.openxmlformats.org/officeDocument/2006/relationships/image" Target="../media/image16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28" y="3057534"/>
            <a:ext cx="12210818" cy="98337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cs-CZ" dirty="0"/>
              <a:t>  Inovační semináře - co nás čeká?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2C53A4-8A4D-4629-A108-D376654D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1659" y="4413121"/>
            <a:ext cx="4352545" cy="458089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/>
              <a:t>Marek Bureš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BA2D30F-43FF-4824-A53A-C030BCE98A5F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-9429" y="4642166"/>
            <a:ext cx="3911088" cy="28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10C9854D-86B8-487F-9457-9335DA781A98}"/>
              </a:ext>
            </a:extLst>
          </p:cNvPr>
          <p:cNvCxnSpPr>
            <a:cxnSpLocks/>
          </p:cNvCxnSpPr>
          <p:nvPr/>
        </p:nvCxnSpPr>
        <p:spPr>
          <a:xfrm flipV="1">
            <a:off x="8254204" y="4613723"/>
            <a:ext cx="3947185" cy="2844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80" y="3610045"/>
            <a:ext cx="492843" cy="25288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19231" y="3334805"/>
            <a:ext cx="423321" cy="21577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3823" y="3524410"/>
            <a:ext cx="493692" cy="260597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34085" y="3199709"/>
            <a:ext cx="496736" cy="2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2EBAF569-4D7E-4C1A-9E5C-55A96D850490}"/>
              </a:ext>
            </a:extLst>
          </p:cNvPr>
          <p:cNvSpPr/>
          <p:nvPr/>
        </p:nvSpPr>
        <p:spPr>
          <a:xfrm>
            <a:off x="247367" y="2016106"/>
            <a:ext cx="5766994" cy="271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18" y="2064239"/>
            <a:ext cx="5031323" cy="2606109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cs-CZ" sz="2700" b="1" dirty="0">
                <a:solidFill>
                  <a:srgbClr val="42B186"/>
                </a:solidFill>
              </a:rPr>
              <a:t>Marek Bureš</a:t>
            </a:r>
            <a:br>
              <a:rPr lang="cs-CZ" sz="2700" dirty="0"/>
            </a:br>
            <a:r>
              <a:rPr lang="cs-CZ" sz="2700" dirty="0"/>
              <a:t>RIS3 developer pro </a:t>
            </a:r>
            <a:r>
              <a:rPr lang="cs-CZ" sz="2700" dirty="0" err="1"/>
              <a:t>smart</a:t>
            </a:r>
            <a:r>
              <a:rPr lang="cs-CZ" sz="2700" dirty="0"/>
              <a:t> technologie</a:t>
            </a:r>
            <a:br>
              <a:rPr lang="cs-CZ" sz="2700" dirty="0"/>
            </a:br>
            <a:r>
              <a:rPr lang="cs-CZ" sz="2700" dirty="0"/>
              <a:t>Tel.: 606050830</a:t>
            </a:r>
            <a:br>
              <a:rPr lang="cs-CZ" sz="2700" dirty="0"/>
            </a:br>
            <a:r>
              <a:rPr lang="cs-CZ" sz="2700" dirty="0"/>
              <a:t>E-mail: </a:t>
            </a:r>
            <a:r>
              <a:rPr lang="cs-CZ" sz="2700" dirty="0">
                <a:hlinkClick r:id="rId3"/>
              </a:rPr>
              <a:t>marek.bures@karp-kv.cz</a:t>
            </a:r>
            <a:br>
              <a:rPr lang="cs-CZ" sz="2700" dirty="0"/>
            </a:br>
            <a:br>
              <a:rPr lang="cs-CZ" sz="2700" dirty="0"/>
            </a:br>
            <a:r>
              <a:rPr lang="cs-CZ" sz="2700" dirty="0">
                <a:hlinkClick r:id="rId4"/>
              </a:rPr>
              <a:t>www.karp-kv.cz</a:t>
            </a:r>
            <a:endParaRPr lang="cs-CZ" sz="2000" dirty="0">
              <a:solidFill>
                <a:srgbClr val="42B186"/>
              </a:solidFill>
            </a:endParaRPr>
          </a:p>
        </p:txBody>
      </p:sp>
      <p:pic>
        <p:nvPicPr>
          <p:cNvPr id="35" name="Obrázek 34">
            <a:extLst>
              <a:ext uri="{FF2B5EF4-FFF2-40B4-BE49-F238E27FC236}">
                <a16:creationId xmlns:a16="http://schemas.microsoft.com/office/drawing/2014/main" id="{E170E2BC-102A-45E6-84ED-496EC7F085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4514" y="2918056"/>
            <a:ext cx="1136524" cy="583169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F41EA18-786B-421E-BCFF-0071E0327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0726" y="3436384"/>
            <a:ext cx="1144100" cy="58317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D730F786-6B0D-4E8F-B566-11455B96D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9371" y="1975307"/>
            <a:ext cx="1091804" cy="57631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F820CA5-D86D-43DA-923C-45D46E86239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84" y="4218611"/>
            <a:ext cx="1073086" cy="5249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4E9D506-7BF9-4120-A65E-71A51C0D186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870" y="5447843"/>
            <a:ext cx="4981575" cy="111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24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Série inovačních seminářů 2021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>
            <a:normAutofit/>
          </a:bodyPr>
          <a:lstStyle/>
          <a:p>
            <a:r>
              <a:rPr lang="cs-CZ" dirty="0"/>
              <a:t>Společná aktivita KARP a </a:t>
            </a:r>
            <a:r>
              <a:rPr lang="cs-CZ" dirty="0" err="1"/>
              <a:t>CzechInvest</a:t>
            </a:r>
            <a:endParaRPr lang="cs-CZ" dirty="0"/>
          </a:p>
          <a:p>
            <a:r>
              <a:rPr lang="cs-CZ" dirty="0"/>
              <a:t>Cílem je demonstrovat konkrétní možnosti technologií</a:t>
            </a:r>
          </a:p>
          <a:p>
            <a:pPr lvl="1"/>
            <a:r>
              <a:rPr lang="cs-CZ" dirty="0"/>
              <a:t>Virtuální a rozšířená realita</a:t>
            </a:r>
          </a:p>
          <a:p>
            <a:pPr lvl="1"/>
            <a:r>
              <a:rPr lang="cs-CZ" dirty="0"/>
              <a:t>Ergonomie práce</a:t>
            </a:r>
          </a:p>
          <a:p>
            <a:pPr lvl="1"/>
            <a:r>
              <a:rPr lang="cs-CZ" dirty="0"/>
              <a:t>3D tisk a aditivní výroba</a:t>
            </a:r>
          </a:p>
          <a:p>
            <a:pPr lvl="1"/>
            <a:r>
              <a:rPr lang="cs-CZ" dirty="0"/>
              <a:t>Robotika</a:t>
            </a:r>
          </a:p>
          <a:p>
            <a:pPr lvl="1"/>
            <a:r>
              <a:rPr lang="cs-CZ" dirty="0"/>
              <a:t>Zpracování a vizualizace dat</a:t>
            </a:r>
          </a:p>
          <a:p>
            <a:r>
              <a:rPr lang="cs-CZ" dirty="0"/>
              <a:t>Chceme být off-line a předat bezprostřední zážitky - workshop</a:t>
            </a:r>
          </a:p>
          <a:p>
            <a:r>
              <a:rPr lang="cs-CZ" dirty="0"/>
              <a:t>Start únor - březen 2021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0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Virtuální a rozšířená realita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Konkrétní program workshopu</a:t>
            </a:r>
          </a:p>
          <a:p>
            <a:r>
              <a:rPr lang="cs-CZ" dirty="0"/>
              <a:t>9:00 – 13:00 (4 hodiny)</a:t>
            </a:r>
          </a:p>
          <a:p>
            <a:r>
              <a:rPr lang="cs-CZ" dirty="0"/>
              <a:t>Úvod do tématu - možnosti virtuální a rozšířené reality</a:t>
            </a:r>
          </a:p>
          <a:p>
            <a:r>
              <a:rPr lang="cs-CZ" dirty="0"/>
              <a:t>Regionální technologický institut – příklady výzkumu a aplikací v oblasti VR a AR</a:t>
            </a:r>
          </a:p>
          <a:p>
            <a:r>
              <a:rPr lang="cs-CZ" dirty="0"/>
              <a:t>CIE s.r.o. – ukázky VR aplikací v průmyslové výrobě (pracovní návodky a tréning ve VR)</a:t>
            </a:r>
          </a:p>
          <a:p>
            <a:r>
              <a:rPr lang="cs-CZ" dirty="0" err="1"/>
              <a:t>startup</a:t>
            </a:r>
            <a:r>
              <a:rPr lang="cs-CZ" dirty="0"/>
              <a:t> </a:t>
            </a:r>
            <a:r>
              <a:rPr lang="cs-CZ" dirty="0" err="1"/>
              <a:t>Flying</a:t>
            </a:r>
            <a:r>
              <a:rPr lang="cs-CZ" dirty="0"/>
              <a:t> Kale – projekt </a:t>
            </a:r>
            <a:r>
              <a:rPr lang="cs-CZ" dirty="0" err="1"/>
              <a:t>Kaleido</a:t>
            </a:r>
            <a:r>
              <a:rPr lang="cs-CZ" dirty="0"/>
              <a:t>, zážitková VR pro seniory</a:t>
            </a:r>
          </a:p>
          <a:p>
            <a:r>
              <a:rPr lang="cs-CZ" dirty="0"/>
              <a:t>WITTE Nejdek, spol. s r.o. – zkušenosti s využitím VR a AR v praxi</a:t>
            </a:r>
          </a:p>
          <a:p>
            <a:r>
              <a:rPr lang="cs-CZ" dirty="0"/>
              <a:t>Workshop – nasaďte si brýle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Virtuální a rozšířená realita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D5F9359-E7E2-4F66-A90D-EF895A585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195" y="1726902"/>
            <a:ext cx="7931308" cy="42822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00C89D8-B460-4FE9-8C06-2068A35D1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92" y="1196135"/>
            <a:ext cx="3091060" cy="55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8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Virtuální a rozšířená realita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1D4B95-429C-4067-AD12-14F951CEC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50" y="1418652"/>
            <a:ext cx="9391327" cy="50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Ergonomie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287" y="1211661"/>
            <a:ext cx="4115570" cy="4734302"/>
          </a:xfrm>
        </p:spPr>
        <p:txBody>
          <a:bodyPr>
            <a:normAutofit/>
          </a:bodyPr>
          <a:lstStyle/>
          <a:p>
            <a:r>
              <a:rPr lang="cs-CZ" dirty="0"/>
              <a:t>Dvě hlavní nosné části</a:t>
            </a:r>
          </a:p>
          <a:p>
            <a:r>
              <a:rPr lang="cs-CZ" dirty="0"/>
              <a:t>Ergonomie v průmyslu – ukázky řešených projektů v průmyslových firmách</a:t>
            </a:r>
          </a:p>
          <a:p>
            <a:endParaRPr lang="cs-CZ" dirty="0"/>
          </a:p>
          <a:p>
            <a:r>
              <a:rPr lang="cs-CZ" dirty="0"/>
              <a:t>Workshop – ergonomický audit, hodnotící metody</a:t>
            </a:r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28933A-62FD-45D8-94EE-8B2E79712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4474" y="1321773"/>
            <a:ext cx="6372272" cy="51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0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Ergonomie práce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70" y="1211661"/>
            <a:ext cx="4533730" cy="4734302"/>
          </a:xfrm>
        </p:spPr>
        <p:txBody>
          <a:bodyPr/>
          <a:lstStyle/>
          <a:p>
            <a:r>
              <a:rPr lang="cs-CZ" dirty="0"/>
              <a:t>Ergonomie v kancelářích - ukázky realizovaných projektů </a:t>
            </a:r>
          </a:p>
          <a:p>
            <a:endParaRPr lang="cs-CZ" dirty="0"/>
          </a:p>
          <a:p>
            <a:r>
              <a:rPr lang="cs-CZ" dirty="0"/>
              <a:t>Workshop – testování kancelářského a IT vybavení</a:t>
            </a:r>
          </a:p>
          <a:p>
            <a:endParaRPr lang="cs-CZ" dirty="0"/>
          </a:p>
          <a:p>
            <a:r>
              <a:rPr lang="cs-CZ" dirty="0"/>
              <a:t>Za účasti odborníků z ČES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408" y="1535512"/>
            <a:ext cx="5914592" cy="46891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35" y="5033433"/>
            <a:ext cx="2587469" cy="150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01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EBEEC8F-5F06-44C6-AD3D-CA0E1592F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363" y="1826361"/>
            <a:ext cx="3200400" cy="2864644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3D tisk a aditivní výroba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/>
          <a:lstStyle/>
          <a:p>
            <a:r>
              <a:rPr lang="cs-CZ" dirty="0"/>
              <a:t>Kompozitní (plastový tisk) – technologie SLA, SLS, FDM</a:t>
            </a:r>
          </a:p>
          <a:p>
            <a:r>
              <a:rPr lang="cs-CZ" dirty="0"/>
              <a:t>Kovový tisk</a:t>
            </a:r>
          </a:p>
          <a:p>
            <a:r>
              <a:rPr lang="cs-CZ" dirty="0"/>
              <a:t>Co je možné respektive nemožné tisknout?</a:t>
            </a:r>
          </a:p>
          <a:p>
            <a:r>
              <a:rPr lang="cs-CZ" dirty="0"/>
              <a:t>Požadavky na data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12" name="Picture 2" descr="https://lh3.googleusercontent.com/ZyEsdomYJPcfYUs0ZI29p781x44qxGz7cW2wezO-bA3FvFQWi0v3N412FgViT1yAgqvZEUUMU8lDrXyKXQ2tPuExkbD8Hs0jLUQSE71CLX57m2SMXmLBiXVIqJmp5g4bN0bMWpmZmARnm051wEuM0BWT-qTO2Dsjek84I8psyxJzTzhgWbEnP8tegbja4fMm0PrjQ5U6k3Fw8mgboygMIZNezYQD_YFCfNKuxh70ow-KHbuYFvFqy-puZh5D4ZSmRz4PoaWADlI1x6ZzrtOY5X7dfpgB6T8kv6GaWSyIKDYrarofFX_oR2rpcNyC3L_qP0307KMtL4vkIhptDEmJOvIQ_kKQ4672XZuHCK1boiuRCVAXFMgb26RHnViUN5OvY5xYfiBta3VVpNKXg7--k6KvukSa38z0WEq5RkW54ZWhgb3Wmn558twrWQ4fQel0WOstNPb4F1qeefwt8fz6tURHuOLiONWK8X7wCTNL8m47TdQyaoocXraKeUjkSVLW8dqdg-ey9-kviBnDwZsl9_dHODkOLaboSjfHM6Jo0tpp4K_5lCd12bKgQD1GFzv4J8QkX3F9oHmEBJVhJhjdE8HFpaa5B294Ew=w2616-h1962-no">
            <a:extLst>
              <a:ext uri="{FF2B5EF4-FFF2-40B4-BE49-F238E27FC236}">
                <a16:creationId xmlns:a16="http://schemas.microsoft.com/office/drawing/2014/main" id="{5C11A7A3-F922-423F-9542-8B781C974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4" b="5330"/>
          <a:stretch/>
        </p:blipFill>
        <p:spPr bwMode="auto">
          <a:xfrm>
            <a:off x="403617" y="3401372"/>
            <a:ext cx="5044087" cy="335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4F66926-7AE7-4340-BA3B-755E5B8EB7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191"/>
          <a:stretch/>
        </p:blipFill>
        <p:spPr>
          <a:xfrm>
            <a:off x="5752607" y="4193931"/>
            <a:ext cx="3998239" cy="26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22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7B5780A-0107-4F4F-9FA1-6CA4C5BBAC9B}"/>
              </a:ext>
            </a:extLst>
          </p:cNvPr>
          <p:cNvCxnSpPr>
            <a:cxnSpLocks/>
          </p:cNvCxnSpPr>
          <p:nvPr/>
        </p:nvCxnSpPr>
        <p:spPr>
          <a:xfrm flipV="1">
            <a:off x="266700" y="1"/>
            <a:ext cx="0" cy="6438899"/>
          </a:xfrm>
          <a:prstGeom prst="line">
            <a:avLst/>
          </a:prstGeom>
          <a:ln w="25400">
            <a:solidFill>
              <a:srgbClr val="F8A4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A126BAB-CBDE-454F-BDE5-0C4CFC73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358"/>
            <a:ext cx="10515600" cy="942555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42B186"/>
                </a:solidFill>
              </a:rPr>
              <a:t>Robotika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0AE6726-07D1-415A-841F-737E1A8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422" y="1211661"/>
            <a:ext cx="10301377" cy="4734302"/>
          </a:xfrm>
        </p:spPr>
        <p:txBody>
          <a:bodyPr/>
          <a:lstStyle/>
          <a:p>
            <a:r>
              <a:rPr lang="cs-CZ" dirty="0"/>
              <a:t>Průmyslová automatizace</a:t>
            </a:r>
          </a:p>
          <a:p>
            <a:r>
              <a:rPr lang="cs-CZ" dirty="0" err="1"/>
              <a:t>Kolaborativní</a:t>
            </a:r>
            <a:r>
              <a:rPr lang="cs-CZ" dirty="0"/>
              <a:t> roboty</a:t>
            </a:r>
          </a:p>
          <a:p>
            <a:r>
              <a:rPr lang="cs-CZ" dirty="0"/>
              <a:t>AGV logistika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9E883F-C3C1-4D65-A3C8-BAAD17E32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66"/>
          <a:stretch/>
        </p:blipFill>
        <p:spPr>
          <a:xfrm flipV="1">
            <a:off x="10089393" y="48619"/>
            <a:ext cx="2102607" cy="11890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4A760B-2461-4355-B0CC-2B4FC6B3E31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62" y="76118"/>
            <a:ext cx="2546520" cy="124565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64FA027-0756-43A4-8A4A-0C2FE51BD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/>
          <a:stretch/>
        </p:blipFill>
        <p:spPr>
          <a:xfrm>
            <a:off x="0" y="5460090"/>
            <a:ext cx="2139940" cy="1337440"/>
          </a:xfrm>
          <a:prstGeom prst="rect">
            <a:avLst/>
          </a:prstGeom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38BC241-6422-4678-9C76-B2D58CA9C508}"/>
              </a:ext>
            </a:extLst>
          </p:cNvPr>
          <p:cNvCxnSpPr>
            <a:cxnSpLocks/>
          </p:cNvCxnSpPr>
          <p:nvPr/>
        </p:nvCxnSpPr>
        <p:spPr>
          <a:xfrm>
            <a:off x="0" y="1057275"/>
            <a:ext cx="8979694" cy="0"/>
          </a:xfrm>
          <a:prstGeom prst="line">
            <a:avLst/>
          </a:prstGeom>
          <a:ln w="25400">
            <a:solidFill>
              <a:srgbClr val="0AA8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8C4A699-258D-4C1A-8CFA-8382A1E60BEB}"/>
              </a:ext>
            </a:extLst>
          </p:cNvPr>
          <p:cNvCxnSpPr>
            <a:cxnSpLocks/>
          </p:cNvCxnSpPr>
          <p:nvPr/>
        </p:nvCxnSpPr>
        <p:spPr>
          <a:xfrm>
            <a:off x="11379200" y="1064598"/>
            <a:ext cx="812800" cy="0"/>
          </a:xfrm>
          <a:prstGeom prst="line">
            <a:avLst/>
          </a:prstGeom>
          <a:ln w="25400">
            <a:solidFill>
              <a:srgbClr val="FBBF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D3F2564A-B97A-4D9D-8B86-8EF4A9287528}"/>
              </a:ext>
            </a:extLst>
          </p:cNvPr>
          <p:cNvCxnSpPr>
            <a:cxnSpLocks/>
          </p:cNvCxnSpPr>
          <p:nvPr/>
        </p:nvCxnSpPr>
        <p:spPr>
          <a:xfrm>
            <a:off x="9717881" y="1090613"/>
            <a:ext cx="497682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30AD49"/>
                </a:gs>
                <a:gs pos="100000">
                  <a:srgbClr val="78BA70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Obrázek 36">
            <a:extLst>
              <a:ext uri="{FF2B5EF4-FFF2-40B4-BE49-F238E27FC236}">
                <a16:creationId xmlns:a16="http://schemas.microsoft.com/office/drawing/2014/main" id="{8589C9F6-C1F0-4DF5-AFE4-33D34A61E2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 rot="16200000">
            <a:off x="10825871" y="4021300"/>
            <a:ext cx="1919458" cy="812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8A9420-0D66-4CAD-ADE5-389436244B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541" y="4907727"/>
            <a:ext cx="5379413" cy="16127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116894E-C46D-4AE0-9896-5B265E6A4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3" y="3129412"/>
            <a:ext cx="4006947" cy="267129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5798E5F-9C93-4B7B-9AE4-F0FE017B12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6294" y="337500"/>
            <a:ext cx="4766638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24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2B186"/>
      </a:hlink>
      <a:folHlink>
        <a:srgbClr val="42B18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SourceURL xmlns="c9e48692-194e-417d-af40-42e3d4ef737b" xsi:nil="true"/>
    <RoutingEnabled xmlns="http://schemas.microsoft.com/sharepoint/v3">false</RoutingEnabled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86FD238DE3E1409C69CC8ADD69FCF1" ma:contentTypeVersion="3" ma:contentTypeDescription="Vytvoří nový dokument" ma:contentTypeScope="" ma:versionID="120b95b898bfbd5fbdfc358ec1f98b16">
  <xsd:schema xmlns:xsd="http://www.w3.org/2001/XMLSchema" xmlns:xs="http://www.w3.org/2001/XMLSchema" xmlns:p="http://schemas.microsoft.com/office/2006/metadata/properties" xmlns:ns1="http://schemas.microsoft.com/sharepoint/v3" xmlns:ns2="c9e48692-194e-417d-af40-42e3d4ef737b" targetNamespace="http://schemas.microsoft.com/office/2006/metadata/properties" ma:root="true" ma:fieldsID="d52e62a289919ace663ba89c75de4527" ns1:_="" ns2:_="">
    <xsd:import namespace="http://schemas.microsoft.com/sharepoint/v3"/>
    <xsd:import namespace="c9e48692-194e-417d-af40-42e3d4ef737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  <xsd:element ref="ns1:RoutingEnable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um zahájení plánování" ma:description="" ma:internalName="PublishingStartDate">
      <xsd:simpleType>
        <xsd:restriction base="dms:Unknown"/>
      </xsd:simpleType>
    </xsd:element>
    <xsd:element name="PublishingExpirationDate" ma:index="9" nillable="true" ma:displayName="Datum ukončení plánování" ma:description="" ma:internalName="PublishingExpirationDate">
      <xsd:simpleType>
        <xsd:restriction base="dms:Unknown"/>
      </xsd:simpleType>
    </xsd:element>
    <xsd:element name="RoutingEnabled" ma:index="11" ma:displayName="Aktivní" ma:internalName="RoutingEnabl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8692-194e-417d-af40-42e3d4ef737b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0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976DAA-0750-4B3A-85ED-E59587413633}">
  <ds:schemaRefs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9e48692-194e-417d-af40-42e3d4ef737b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8D98F9F-C4B9-48EB-B9DD-466413EBF9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053ADD-A3AF-49DB-9359-4AE419317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9e48692-194e-417d-af40-42e3d4ef73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273</Words>
  <Application>Microsoft Office PowerPoint</Application>
  <PresentationFormat>Širokoúhlá obrazovka</PresentationFormat>
  <Paragraphs>44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  Inovační semináře - co nás čeká?</vt:lpstr>
      <vt:lpstr>Série inovačních seminářů 2021</vt:lpstr>
      <vt:lpstr>Virtuální a rozšířená realita</vt:lpstr>
      <vt:lpstr>Virtuální a rozšířená realita</vt:lpstr>
      <vt:lpstr>Virtuální a rozšířená realita</vt:lpstr>
      <vt:lpstr>Ergonomie práce</vt:lpstr>
      <vt:lpstr>Ergonomie práce</vt:lpstr>
      <vt:lpstr>3D tisk a aditivní výroba</vt:lpstr>
      <vt:lpstr>Robotika</vt:lpstr>
      <vt:lpstr>Marek Bureš RIS3 developer pro smart technologie Tel.: 606050830 E-mail: marek.bures@karp-kv.cz  www.karp-kv.cz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Lukáš</dc:creator>
  <cp:lastModifiedBy>buresm</cp:lastModifiedBy>
  <cp:revision>134</cp:revision>
  <dcterms:created xsi:type="dcterms:W3CDTF">2017-09-18T08:52:45Z</dcterms:created>
  <dcterms:modified xsi:type="dcterms:W3CDTF">2020-11-26T16:09:30Z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0x010100E086FD238DE3E1409C69CC8ADD69FCF1</vt:lpwstr>
  </property>
</Properties>
</file>