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2" r:id="rId6"/>
    <p:sldId id="266" r:id="rId7"/>
    <p:sldId id="264" r:id="rId8"/>
    <p:sldId id="267" r:id="rId9"/>
    <p:sldId id="261" r:id="rId10"/>
    <p:sldId id="263" r:id="rId11"/>
    <p:sldId id="259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káš Rozlílek" initials="LR" lastIdx="2" clrIdx="0">
    <p:extLst>
      <p:ext uri="{19B8F6BF-5375-455C-9EA6-DF929625EA0E}">
        <p15:presenceInfo xmlns:p15="http://schemas.microsoft.com/office/powerpoint/2012/main" userId="S::lukas.rozlilek@karp-kv.cz::33759cf4-3642-452b-92f1-61ecc06771e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D3B7"/>
    <a:srgbClr val="42B186"/>
    <a:srgbClr val="EF1D25"/>
    <a:srgbClr val="F99F38"/>
    <a:srgbClr val="FAA340"/>
    <a:srgbClr val="78BA70"/>
    <a:srgbClr val="30AD49"/>
    <a:srgbClr val="0AA84D"/>
    <a:srgbClr val="FBBF7D"/>
    <a:srgbClr val="2FAD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1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1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hpserver\presmerovane\luk&#225;&#353;.rozl&#237;lek\Documents\Pr&#225;ce\1_RIS3_SmAcc\SmAcc%202.0\Inovacni_webinar\graf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hpserver\presmerovane\luk&#225;&#353;.rozl&#237;lek\Documents\Pr&#225;ce\1_RIS3_SmAcc\SmAcc%202.0\Analyza_prekazek_inovacniho_prostredi\VaV\vyvoj_vydaje_VaV_na_HDP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uk&#225;&#353;.rozl&#237;lek\AppData\Local\Temp\DEM0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hpserver\presmerovane\luk&#225;&#353;.rozl&#237;lek\Documents\Pr&#225;ce\1_RIS3_SmAcc\SmAcc%202.0\Inovacni_webinar\grafy2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hpserver\presmerovane\luk&#225;&#353;.rozl&#237;lek\Documents\Pr&#225;ce\1_RIS3_SmAcc\SmAcc%202.0\Inovacni_webinar\grafy2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hpserver\presmerovane\luk&#225;&#353;.rozl&#237;lek\Documents\Pr&#225;ce\1_RIS3_SmAcc\SmAcc%202.0\Inovacni_webinar\grafy2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hpserver\presmerovane\luk&#225;&#353;.rozl&#237;lek\Documents\Pr&#225;ce\1_RIS3_SmAcc\SmAcc%202.0\Inovacni_webinar\grafy2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hpserver\presmerovane\luk&#225;&#353;.rozl&#237;lek\Documents\Pr&#225;ce\1_RIS3_SmAcc\SmAcc%202.0\Inovacni_webinar\grafy2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[grafy.xlsx]List1!$B$1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42B186"/>
            </a:solidFill>
            <a:ln>
              <a:noFill/>
            </a:ln>
            <a:effectLst/>
          </c:spPr>
          <c:invertIfNegative val="0"/>
          <c:cat>
            <c:strRef>
              <c:f>[grafy.xlsx]List1!$A$2:$A$15</c:f>
              <c:strCache>
                <c:ptCount val="14"/>
                <c:pt idx="0">
                  <c:v>Liberecký</c:v>
                </c:pt>
                <c:pt idx="1">
                  <c:v>Středočeský</c:v>
                </c:pt>
                <c:pt idx="2">
                  <c:v>Jihočeský</c:v>
                </c:pt>
                <c:pt idx="3">
                  <c:v>Moravskoslezský</c:v>
                </c:pt>
                <c:pt idx="4">
                  <c:v>Praha</c:v>
                </c:pt>
                <c:pt idx="5">
                  <c:v>Zlínský</c:v>
                </c:pt>
                <c:pt idx="6">
                  <c:v>Pardubický</c:v>
                </c:pt>
                <c:pt idx="7">
                  <c:v>Jihomoravský</c:v>
                </c:pt>
                <c:pt idx="8">
                  <c:v>Vysočina</c:v>
                </c:pt>
                <c:pt idx="9">
                  <c:v>Královéhradecký</c:v>
                </c:pt>
                <c:pt idx="10">
                  <c:v>Plzeňský</c:v>
                </c:pt>
                <c:pt idx="11">
                  <c:v>Ústecký</c:v>
                </c:pt>
                <c:pt idx="12">
                  <c:v>Olomoucký</c:v>
                </c:pt>
                <c:pt idx="13">
                  <c:v>Karlovarský</c:v>
                </c:pt>
              </c:strCache>
            </c:strRef>
          </c:cat>
          <c:val>
            <c:numRef>
              <c:f>[grafy.xlsx]List1!$B$2:$B$15</c:f>
              <c:numCache>
                <c:formatCode>0.00%</c:formatCode>
                <c:ptCount val="14"/>
                <c:pt idx="0">
                  <c:v>0.49131767011619548</c:v>
                </c:pt>
                <c:pt idx="1">
                  <c:v>0.42630468299745905</c:v>
                </c:pt>
                <c:pt idx="2">
                  <c:v>0.44949310560234779</c:v>
                </c:pt>
                <c:pt idx="3">
                  <c:v>0.42569070836974365</c:v>
                </c:pt>
                <c:pt idx="4">
                  <c:v>0.45130537025803275</c:v>
                </c:pt>
                <c:pt idx="5">
                  <c:v>0.52725978479945557</c:v>
                </c:pt>
                <c:pt idx="6">
                  <c:v>0.46620911739766047</c:v>
                </c:pt>
                <c:pt idx="7">
                  <c:v>0.44013384587645332</c:v>
                </c:pt>
                <c:pt idx="8">
                  <c:v>0.45355265456872712</c:v>
                </c:pt>
                <c:pt idx="9">
                  <c:v>0.34405014748614654</c:v>
                </c:pt>
                <c:pt idx="10">
                  <c:v>0.41198630035082284</c:v>
                </c:pt>
                <c:pt idx="11">
                  <c:v>0.41145624052521229</c:v>
                </c:pt>
                <c:pt idx="12">
                  <c:v>0.42006092164411224</c:v>
                </c:pt>
                <c:pt idx="13">
                  <c:v>0.32680945156340691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47-488A-84B6-3385E106C96D}"/>
            </c:ext>
          </c:extLst>
        </c:ser>
        <c:ser>
          <c:idx val="3"/>
          <c:order val="1"/>
          <c:tx>
            <c:strRef>
              <c:f>[grafy.xlsx]List1!$E$1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99F38"/>
            </a:solidFill>
            <a:ln>
              <a:noFill/>
            </a:ln>
            <a:effectLst/>
          </c:spPr>
          <c:invertIfNegative val="0"/>
          <c:cat>
            <c:strRef>
              <c:f>[grafy.xlsx]List1!$A$2:$A$15</c:f>
              <c:strCache>
                <c:ptCount val="14"/>
                <c:pt idx="0">
                  <c:v>Liberecký</c:v>
                </c:pt>
                <c:pt idx="1">
                  <c:v>Středočeský</c:v>
                </c:pt>
                <c:pt idx="2">
                  <c:v>Jihočeský</c:v>
                </c:pt>
                <c:pt idx="3">
                  <c:v>Moravskoslezský</c:v>
                </c:pt>
                <c:pt idx="4">
                  <c:v>Praha</c:v>
                </c:pt>
                <c:pt idx="5">
                  <c:v>Zlínský</c:v>
                </c:pt>
                <c:pt idx="6">
                  <c:v>Pardubický</c:v>
                </c:pt>
                <c:pt idx="7">
                  <c:v>Jihomoravský</c:v>
                </c:pt>
                <c:pt idx="8">
                  <c:v>Vysočina</c:v>
                </c:pt>
                <c:pt idx="9">
                  <c:v>Královéhradecký</c:v>
                </c:pt>
                <c:pt idx="10">
                  <c:v>Plzeňský</c:v>
                </c:pt>
                <c:pt idx="11">
                  <c:v>Ústecký</c:v>
                </c:pt>
                <c:pt idx="12">
                  <c:v>Olomoucký</c:v>
                </c:pt>
                <c:pt idx="13">
                  <c:v>Karlovarský</c:v>
                </c:pt>
              </c:strCache>
            </c:strRef>
          </c:cat>
          <c:val>
            <c:numRef>
              <c:f>[grafy.xlsx]List1!$E$2:$E$15</c:f>
              <c:numCache>
                <c:formatCode>0.00%</c:formatCode>
                <c:ptCount val="14"/>
                <c:pt idx="0">
                  <c:v>0.55743633974908224</c:v>
                </c:pt>
                <c:pt idx="1">
                  <c:v>0.53502048567822336</c:v>
                </c:pt>
                <c:pt idx="2">
                  <c:v>0.52568379554563049</c:v>
                </c:pt>
                <c:pt idx="3">
                  <c:v>0.51051270462794784</c:v>
                </c:pt>
                <c:pt idx="4">
                  <c:v>0.50252776807606581</c:v>
                </c:pt>
                <c:pt idx="5">
                  <c:v>0.50203799380408287</c:v>
                </c:pt>
                <c:pt idx="6">
                  <c:v>0.45257233750414599</c:v>
                </c:pt>
                <c:pt idx="7">
                  <c:v>0.44676901656807477</c:v>
                </c:pt>
                <c:pt idx="8">
                  <c:v>0.43810410823796547</c:v>
                </c:pt>
                <c:pt idx="9">
                  <c:v>0.40663847494755395</c:v>
                </c:pt>
                <c:pt idx="10">
                  <c:v>0.39596334611384371</c:v>
                </c:pt>
                <c:pt idx="11">
                  <c:v>0.38333694914026978</c:v>
                </c:pt>
                <c:pt idx="12">
                  <c:v>0.36750647071894071</c:v>
                </c:pt>
                <c:pt idx="13">
                  <c:v>0.20881528649160674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F47-488A-84B6-3385E106C9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9449648"/>
        <c:axId val="555446160"/>
      </c:barChart>
      <c:catAx>
        <c:axId val="399449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55446160"/>
        <c:crosses val="autoZero"/>
        <c:auto val="1"/>
        <c:lblAlgn val="ctr"/>
        <c:lblOffset val="100"/>
        <c:noMultiLvlLbl val="0"/>
      </c:catAx>
      <c:valAx>
        <c:axId val="555446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99449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DATA!$B$56</c:f>
              <c:strCache>
                <c:ptCount val="1"/>
                <c:pt idx="0">
                  <c:v>ČR (bez Prahy)</c:v>
                </c:pt>
              </c:strCache>
            </c:strRef>
          </c:tx>
          <c:spPr>
            <a:solidFill>
              <a:srgbClr val="1DA66E"/>
            </a:solidFill>
            <a:ln>
              <a:noFill/>
            </a:ln>
            <a:effectLst/>
          </c:spPr>
          <c:invertIfNegative val="0"/>
          <c:dLbls>
            <c:dLbl>
              <c:idx val="1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D68-44A5-8182-D5482670B6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DATA!$C$40:$P$40</c:f>
              <c:strCach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strCache>
            </c:strRef>
          </c:cat>
          <c:val>
            <c:numRef>
              <c:f>DATA!$C$56:$P$56</c:f>
              <c:numCache>
                <c:formatCode>0.00%</c:formatCode>
                <c:ptCount val="14"/>
                <c:pt idx="0">
                  <c:v>9.0156677824301725E-3</c:v>
                </c:pt>
                <c:pt idx="1">
                  <c:v>9.3600781325239094E-3</c:v>
                </c:pt>
                <c:pt idx="2">
                  <c:v>9.6524216455283283E-3</c:v>
                </c:pt>
                <c:pt idx="3">
                  <c:v>9.4875688385253985E-3</c:v>
                </c:pt>
                <c:pt idx="4">
                  <c:v>1.0213427422013439E-2</c:v>
                </c:pt>
                <c:pt idx="5">
                  <c:v>1.0899101105392878E-2</c:v>
                </c:pt>
                <c:pt idx="6">
                  <c:v>1.3139212366415586E-2</c:v>
                </c:pt>
                <c:pt idx="7">
                  <c:v>1.5601672829299966E-2</c:v>
                </c:pt>
                <c:pt idx="8">
                  <c:v>1.6745007867347804E-2</c:v>
                </c:pt>
                <c:pt idx="9">
                  <c:v>1.7023642322816161E-2</c:v>
                </c:pt>
                <c:pt idx="10">
                  <c:v>1.6191566355899197E-2</c:v>
                </c:pt>
                <c:pt idx="11">
                  <c:v>1.4710079704176895E-2</c:v>
                </c:pt>
                <c:pt idx="12">
                  <c:v>1.5503306130520011E-2</c:v>
                </c:pt>
                <c:pt idx="13">
                  <c:v>1.6686005472213081E-2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D68-44A5-8182-D5482670B628}"/>
            </c:ext>
          </c:extLst>
        </c:ser>
        <c:ser>
          <c:idx val="2"/>
          <c:order val="2"/>
          <c:tx>
            <c:strRef>
              <c:f>DATA!$B$46</c:f>
              <c:strCache>
                <c:ptCount val="1"/>
                <c:pt idx="0">
                  <c:v>Karlovarský kraj</c:v>
                </c:pt>
              </c:strCache>
            </c:strRef>
          </c:tx>
          <c:spPr>
            <a:solidFill>
              <a:srgbClr val="F99F38"/>
            </a:solidFill>
            <a:ln>
              <a:noFill/>
            </a:ln>
            <a:effectLst/>
          </c:spPr>
          <c:invertIfNegative val="0"/>
          <c:dLbls>
            <c:dLbl>
              <c:idx val="1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383-43AB-BE71-D67E224334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DATA!$C$40:$P$40</c:f>
              <c:strCach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strCache>
            </c:strRef>
          </c:cat>
          <c:val>
            <c:numRef>
              <c:f>DATA!$C$46:$P$46</c:f>
              <c:numCache>
                <c:formatCode>0.00%</c:formatCode>
                <c:ptCount val="14"/>
                <c:pt idx="0">
                  <c:v>1.0070050931960813E-3</c:v>
                </c:pt>
                <c:pt idx="1">
                  <c:v>9.1512444160816856E-4</c:v>
                </c:pt>
                <c:pt idx="2">
                  <c:v>9.1237569060773484E-4</c:v>
                </c:pt>
                <c:pt idx="3">
                  <c:v>6.4123882276307222E-4</c:v>
                </c:pt>
                <c:pt idx="4">
                  <c:v>1.008700481609141E-3</c:v>
                </c:pt>
                <c:pt idx="5">
                  <c:v>1.2733383927818534E-3</c:v>
                </c:pt>
                <c:pt idx="6">
                  <c:v>1.4919800252692376E-3</c:v>
                </c:pt>
                <c:pt idx="7">
                  <c:v>2.4700735392269887E-3</c:v>
                </c:pt>
                <c:pt idx="8">
                  <c:v>1.3986868514431342E-3</c:v>
                </c:pt>
                <c:pt idx="9">
                  <c:v>1.7877179502334653E-3</c:v>
                </c:pt>
                <c:pt idx="10">
                  <c:v>2.3232086481033555E-3</c:v>
                </c:pt>
                <c:pt idx="11">
                  <c:v>1.9578987982433248E-3</c:v>
                </c:pt>
                <c:pt idx="12">
                  <c:v>2.2530721789221454E-3</c:v>
                </c:pt>
                <c:pt idx="13">
                  <c:v>2.5713105064390251E-3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D68-44A5-8182-D5482670B6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50542696"/>
        <c:axId val="650547944"/>
      </c:barChart>
      <c:lineChart>
        <c:grouping val="standard"/>
        <c:varyColors val="0"/>
        <c:ser>
          <c:idx val="1"/>
          <c:order val="1"/>
          <c:tx>
            <c:strRef>
              <c:f>DATA!$B$57</c:f>
              <c:strCache>
                <c:ptCount val="1"/>
                <c:pt idx="0">
                  <c:v>Rozdíl mezi ČR (bez Prahy) a KK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D68-44A5-8182-D5482670B62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AD68-44A5-8182-D5482670B62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AD68-44A5-8182-D5482670B62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AD68-44A5-8182-D5482670B62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AD68-44A5-8182-D5482670B628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AD68-44A5-8182-D5482670B628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AD68-44A5-8182-D5482670B628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AD68-44A5-8182-D5482670B628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AD68-44A5-8182-D5482670B628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AD68-44A5-8182-D5482670B628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AD68-44A5-8182-D5482670B628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AD68-44A5-8182-D5482670B628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AD68-44A5-8182-D5482670B628}"/>
                </c:ext>
              </c:extLst>
            </c:dLbl>
            <c:dLbl>
              <c:idx val="13"/>
              <c:layout>
                <c:manualLayout>
                  <c:x val="-1.2671348826710884E-3"/>
                  <c:y val="-1.7903697828916532E-3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AD68-44A5-8182-D5482670B62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DATA!$C$57:$P$57</c:f>
              <c:numCache>
                <c:formatCode>0.00%</c:formatCode>
                <c:ptCount val="14"/>
                <c:pt idx="0">
                  <c:v>8.0086626892340914E-3</c:v>
                </c:pt>
                <c:pt idx="1">
                  <c:v>8.4449536909157411E-3</c:v>
                </c:pt>
                <c:pt idx="2">
                  <c:v>8.7400459549205941E-3</c:v>
                </c:pt>
                <c:pt idx="3">
                  <c:v>8.8463300157623267E-3</c:v>
                </c:pt>
                <c:pt idx="4">
                  <c:v>9.2047269404042977E-3</c:v>
                </c:pt>
                <c:pt idx="5">
                  <c:v>9.6257627126110253E-3</c:v>
                </c:pt>
                <c:pt idx="6">
                  <c:v>1.1647232341146348E-2</c:v>
                </c:pt>
                <c:pt idx="7">
                  <c:v>1.3131599290072977E-2</c:v>
                </c:pt>
                <c:pt idx="8">
                  <c:v>1.534632101590467E-2</c:v>
                </c:pt>
                <c:pt idx="9">
                  <c:v>1.5235924372582695E-2</c:v>
                </c:pt>
                <c:pt idx="10">
                  <c:v>1.3868357707795841E-2</c:v>
                </c:pt>
                <c:pt idx="11">
                  <c:v>1.275218090593357E-2</c:v>
                </c:pt>
                <c:pt idx="12">
                  <c:v>1.3250233951597867E-2</c:v>
                </c:pt>
                <c:pt idx="13">
                  <c:v>1.4114694965774057E-2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D-AD68-44A5-8182-D5482670B6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50542696"/>
        <c:axId val="650547944"/>
      </c:lineChart>
      <c:catAx>
        <c:axId val="650542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50547944"/>
        <c:crosses val="autoZero"/>
        <c:auto val="1"/>
        <c:lblAlgn val="ctr"/>
        <c:lblOffset val="100"/>
        <c:noMultiLvlLbl val="0"/>
      </c:catAx>
      <c:valAx>
        <c:axId val="650547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50542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Počet udělených patentů (2010-2019)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patenty!$A$6</c:f>
              <c:strCache>
                <c:ptCount val="1"/>
                <c:pt idx="0">
                  <c:v>Karlovarský kraj</c:v>
                </c:pt>
              </c:strCache>
            </c:strRef>
          </c:tx>
          <c:spPr>
            <a:solidFill>
              <a:srgbClr val="42B186"/>
            </a:solidFill>
            <a:ln>
              <a:noFill/>
            </a:ln>
            <a:effectLst/>
          </c:spPr>
          <c:invertIfNegative val="0"/>
          <c:val>
            <c:numRef>
              <c:f>patenty!$AC$6</c:f>
              <c:numCache>
                <c:formatCode>0</c:formatCode>
                <c:ptCount val="1"/>
                <c:pt idx="0">
                  <c:v>10.379053204056145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80-4085-B02F-E56AE54926D9}"/>
            </c:ext>
          </c:extLst>
        </c:ser>
        <c:ser>
          <c:idx val="14"/>
          <c:order val="14"/>
          <c:tx>
            <c:strRef>
              <c:f>patenty!$A$20</c:f>
              <c:strCache>
                <c:ptCount val="1"/>
                <c:pt idx="0">
                  <c:v>Česká republika (průměr)</c:v>
                </c:pt>
              </c:strCache>
            </c:strRef>
          </c:tx>
          <c:spPr>
            <a:solidFill>
              <a:srgbClr val="89D3B7"/>
            </a:solidFill>
            <a:ln>
              <a:noFill/>
            </a:ln>
            <a:effectLst/>
          </c:spPr>
          <c:invertIfNegative val="0"/>
          <c:val>
            <c:numRef>
              <c:f>patenty!$AC$20</c:f>
              <c:numCache>
                <c:formatCode>0</c:formatCode>
                <c:ptCount val="1"/>
                <c:pt idx="0">
                  <c:v>35.317937711293183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80-4085-B02F-E56AE54926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72053695"/>
        <c:axId val="2066624367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patenty!$A$7</c15:sqref>
                        </c15:formulaRef>
                      </c:ext>
                    </c:extLst>
                    <c:strCache>
                      <c:ptCount val="1"/>
                      <c:pt idx="0">
                        <c:v>Kraj Vysočina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patenty!$AC$7</c15:sqref>
                        </c15:formulaRef>
                      </c:ext>
                    </c:extLst>
                    <c:numCache>
                      <c:formatCode>0</c:formatCode>
                      <c:ptCount val="1"/>
                      <c:pt idx="0">
                        <c:v>14.979348636957738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6280-4085-B02F-E56AE54926D9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patenty!$A$8</c15:sqref>
                        </c15:formulaRef>
                      </c:ext>
                    </c:extLst>
                    <c:strCache>
                      <c:ptCount val="1"/>
                      <c:pt idx="0">
                        <c:v>Ústecký kraj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patenty!$AC$8</c15:sqref>
                        </c15:formulaRef>
                      </c:ext>
                    </c:extLst>
                    <c:numCache>
                      <c:formatCode>0</c:formatCode>
                      <c:ptCount val="1"/>
                      <c:pt idx="0">
                        <c:v>17.731842675583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6280-4085-B02F-E56AE54926D9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patenty!$A$9</c15:sqref>
                        </c15:formulaRef>
                      </c:ext>
                    </c:extLst>
                    <c:strCache>
                      <c:ptCount val="1"/>
                      <c:pt idx="0">
                        <c:v>Plzeňský kraj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patenty!$AC$9</c15:sqref>
                        </c15:formulaRef>
                      </c:ext>
                    </c:extLst>
                    <c:numCache>
                      <c:formatCode>0</c:formatCode>
                      <c:ptCount val="1"/>
                      <c:pt idx="0">
                        <c:v>26.852054334696842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6280-4085-B02F-E56AE54926D9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patenty!$A$10</c15:sqref>
                        </c15:formulaRef>
                      </c:ext>
                    </c:extLst>
                    <c:strCache>
                      <c:ptCount val="1"/>
                      <c:pt idx="0">
                        <c:v>Jihočeský kraj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patenty!$AC$10</c15:sqref>
                        </c15:formulaRef>
                      </c:ext>
                    </c:extLst>
                    <c:numCache>
                      <c:formatCode>0</c:formatCode>
                      <c:ptCount val="1"/>
                      <c:pt idx="0">
                        <c:v>26.130172664056236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6280-4085-B02F-E56AE54926D9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patenty!$A$11</c15:sqref>
                        </c15:formulaRef>
                      </c:ext>
                    </c:extLst>
                    <c:strCache>
                      <c:ptCount val="1"/>
                      <c:pt idx="0">
                        <c:v>Olomoucký kraj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patenty!$AC$11</c15:sqref>
                        </c15:formulaRef>
                      </c:ext>
                    </c:extLst>
                    <c:numCache>
                      <c:formatCode>0</c:formatCode>
                      <c:ptCount val="1"/>
                      <c:pt idx="0">
                        <c:v>32.89742595766451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6280-4085-B02F-E56AE54926D9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patenty!$A$12</c15:sqref>
                        </c15:formulaRef>
                      </c:ext>
                    </c:extLst>
                    <c:strCache>
                      <c:ptCount val="1"/>
                      <c:pt idx="0">
                        <c:v>Královéhradecký kraj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patenty!$AC$12</c15:sqref>
                        </c15:formulaRef>
                      </c:ext>
                    </c:extLst>
                    <c:numCache>
                      <c:formatCode>0</c:formatCode>
                      <c:ptCount val="1"/>
                      <c:pt idx="0">
                        <c:v>37.817058130706769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6280-4085-B02F-E56AE54926D9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patenty!$A$13</c15:sqref>
                        </c15:formulaRef>
                      </c:ext>
                    </c:extLst>
                    <c:strCache>
                      <c:ptCount val="1"/>
                      <c:pt idx="0">
                        <c:v>Zlínský kraj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patenty!$AC$13</c15:sqref>
                        </c15:formulaRef>
                      </c:ext>
                    </c:extLst>
                    <c:numCache>
                      <c:formatCode>0</c:formatCode>
                      <c:ptCount val="1"/>
                      <c:pt idx="0">
                        <c:v>39.893228965402407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6280-4085-B02F-E56AE54926D9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patenty!$A$14</c15:sqref>
                        </c15:formulaRef>
                      </c:ext>
                    </c:extLst>
                    <c:strCache>
                      <c:ptCount val="1"/>
                      <c:pt idx="0">
                        <c:v>Pardubický kraj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patenty!$AC$14</c15:sqref>
                        </c15:formulaRef>
                      </c:ext>
                    </c:extLst>
                    <c:numCache>
                      <c:formatCode>0</c:formatCode>
                      <c:ptCount val="1"/>
                      <c:pt idx="0">
                        <c:v>52.798849698103176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6280-4085-B02F-E56AE54926D9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patenty!$A$15</c15:sqref>
                        </c15:formulaRef>
                      </c:ext>
                    </c:extLst>
                    <c:strCache>
                      <c:ptCount val="1"/>
                      <c:pt idx="0">
                        <c:v>Liberecký kraj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patenty!$AC$15</c15:sqref>
                        </c15:formulaRef>
                      </c:ext>
                    </c:extLst>
                    <c:numCache>
                      <c:formatCode>0</c:formatCode>
                      <c:ptCount val="1"/>
                      <c:pt idx="0">
                        <c:v>68.090583765902608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6280-4085-B02F-E56AE54926D9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patenty!$A$16</c15:sqref>
                        </c15:formulaRef>
                      </c:ext>
                    </c:extLst>
                    <c:strCache>
                      <c:ptCount val="1"/>
                      <c:pt idx="0">
                        <c:v>Středočeský kraj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patenty!$AC$16</c15:sqref>
                        </c15:formulaRef>
                      </c:ext>
                    </c:extLst>
                    <c:numCache>
                      <c:formatCode>0</c:formatCode>
                      <c:ptCount val="1"/>
                      <c:pt idx="0">
                        <c:v>26.15724193703505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6280-4085-B02F-E56AE54926D9}"/>
                  </c:ext>
                </c:extLst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patenty!$A$17</c15:sqref>
                        </c15:formulaRef>
                      </c:ext>
                    </c:extLst>
                    <c:strCache>
                      <c:ptCount val="1"/>
                      <c:pt idx="0">
                        <c:v>Moravskoslezský kraj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patenty!$AC$17</c15:sqref>
                        </c15:formulaRef>
                      </c:ext>
                    </c:extLst>
                    <c:numCache>
                      <c:formatCode>0</c:formatCode>
                      <c:ptCount val="1"/>
                      <c:pt idx="0">
                        <c:v>38.4887306635936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6280-4085-B02F-E56AE54926D9}"/>
                  </c:ext>
                </c:extLst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patenty!$A$18</c15:sqref>
                        </c15:formulaRef>
                      </c:ext>
                    </c:extLst>
                    <c:strCache>
                      <c:ptCount val="1"/>
                      <c:pt idx="0">
                        <c:v>Jihomoravský kraj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patenty!$AC$18</c15:sqref>
                        </c15:formulaRef>
                      </c:ext>
                    </c:extLst>
                    <c:numCache>
                      <c:formatCode>0</c:formatCode>
                      <c:ptCount val="1"/>
                      <c:pt idx="0">
                        <c:v>53.003844834065866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6280-4085-B02F-E56AE54926D9}"/>
                  </c:ext>
                </c:extLst>
              </c15:ser>
            </c15:filteredBarSeries>
            <c15:filteredBa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patenty!$A$19</c15:sqref>
                        </c15:formulaRef>
                      </c:ext>
                    </c:extLst>
                    <c:strCache>
                      <c:ptCount val="1"/>
                      <c:pt idx="0">
                        <c:v>Hlavní město Praha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patenty!$AC$19</c15:sqref>
                        </c15:formulaRef>
                      </c:ext>
                    </c:extLst>
                    <c:numCache>
                      <c:formatCode>0</c:formatCode>
                      <c:ptCount val="1"/>
                      <c:pt idx="0">
                        <c:v>122.66279925501485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6280-4085-B02F-E56AE54926D9}"/>
                  </c:ext>
                </c:extLst>
              </c15:ser>
            </c15:filteredBarSeries>
          </c:ext>
        </c:extLst>
      </c:barChart>
      <c:catAx>
        <c:axId val="207205369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066624367"/>
        <c:crosses val="autoZero"/>
        <c:auto val="1"/>
        <c:lblAlgn val="ctr"/>
        <c:lblOffset val="100"/>
        <c:noMultiLvlLbl val="0"/>
      </c:catAx>
      <c:valAx>
        <c:axId val="20666243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0720536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Objem přímých zahraničních investic v roce 2018 (v mil. Kč)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stacked"/>
        <c:varyColors val="0"/>
        <c:ser>
          <c:idx val="34"/>
          <c:order val="0"/>
          <c:spPr>
            <a:solidFill>
              <a:srgbClr val="42B186"/>
            </a:solidFill>
            <a:ln>
              <a:noFill/>
            </a:ln>
            <a:effectLst/>
          </c:spPr>
          <c:invertIfNegative val="0"/>
          <c:val>
            <c:numRef>
              <c:f>'[grafy2.xlsx]2018'!$H$43</c:f>
              <c:numCache>
                <c:formatCode>General</c:formatCode>
                <c:ptCount val="1"/>
                <c:pt idx="0">
                  <c:v>9164.2251868568947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'[grafy2.xlsx]2018'!$B$43</c15:sqref>
                        </c15:formulaRef>
                      </c:ext>
                    </c:extLst>
                    <c:strCache>
                      <c:ptCount val="1"/>
                      <c:pt idx="0">
                        <c:v>Karlovarský kraj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0-BDA3-45CC-98F4-D123D1D40C8A}"/>
            </c:ext>
          </c:extLst>
        </c:ser>
        <c:ser>
          <c:idx val="3"/>
          <c:order val="1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'[grafy2.xlsx]2018'!$H$12</c:f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'[grafy2.xlsx]2018'!$B$12</c15:sqref>
                        </c15:formulaRef>
                      </c:ext>
                    </c:extLst>
                    <c:strCache>
                      <c:ptCount val="1"/>
                      <c:pt idx="0">
                        <c:v>Nezařazeno - Středočeský kraj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1-BDA3-45CC-98F4-D123D1D40C8A}"/>
            </c:ext>
          </c:extLst>
        </c:ser>
        <c:ser>
          <c:idx val="0"/>
          <c:order val="2"/>
          <c:spPr>
            <a:solidFill>
              <a:srgbClr val="89D3B7"/>
            </a:solidFill>
            <a:ln>
              <a:noFill/>
            </a:ln>
            <a:effectLst/>
          </c:spPr>
          <c:invertIfNegative val="0"/>
          <c:val>
            <c:numRef>
              <c:f>'[grafy2.xlsx]2018'!$H$9</c:f>
              <c:numCache>
                <c:formatCode>General</c:formatCode>
                <c:ptCount val="1"/>
                <c:pt idx="0">
                  <c:v>25336.332280115384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'[grafy2.xlsx]2018'!$B$9</c15:sqref>
                        </c15:formulaRef>
                      </c:ext>
                    </c:extLst>
                    <c:strCache>
                      <c:ptCount val="1"/>
                      <c:pt idx="0">
                        <c:v>Průměr ČR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2-BDA3-45CC-98F4-D123D1D40C8A}"/>
            </c:ext>
          </c:extLst>
        </c:ser>
        <c:ser>
          <c:idx val="4"/>
          <c:order val="3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val>
            <c:numRef>
              <c:f>'[grafy2.xlsx]2018'!$H$13</c:f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'[grafy2.xlsx]2018'!$B$13</c15:sqref>
                        </c15:formulaRef>
                      </c:ext>
                    </c:extLst>
                    <c:strCache>
                      <c:ptCount val="1"/>
                      <c:pt idx="0">
                        <c:v>Benešov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3-BDA3-45CC-98F4-D123D1D40C8A}"/>
            </c:ext>
          </c:extLst>
        </c:ser>
        <c:ser>
          <c:idx val="5"/>
          <c:order val="4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val>
            <c:numRef>
              <c:f>'[grafy2.xlsx]2018'!$H$14</c:f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'[grafy2.xlsx]2018'!$B$14</c15:sqref>
                        </c15:formulaRef>
                      </c:ext>
                    </c:extLst>
                    <c:strCache>
                      <c:ptCount val="1"/>
                      <c:pt idx="0">
                        <c:v>Beroun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4-BDA3-45CC-98F4-D123D1D40C8A}"/>
            </c:ext>
          </c:extLst>
        </c:ser>
        <c:ser>
          <c:idx val="6"/>
          <c:order val="5"/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'[grafy2.xlsx]2018'!$H$15</c:f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'[grafy2.xlsx]2018'!$B$15</c15:sqref>
                        </c15:formulaRef>
                      </c:ext>
                    </c:extLst>
                    <c:strCache>
                      <c:ptCount val="1"/>
                      <c:pt idx="0">
                        <c:v>Kladno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5-BDA3-45CC-98F4-D123D1D40C8A}"/>
            </c:ext>
          </c:extLst>
        </c:ser>
        <c:ser>
          <c:idx val="7"/>
          <c:order val="6"/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'[grafy2.xlsx]2018'!$H$16</c:f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'[grafy2.xlsx]2018'!$B$16</c15:sqref>
                        </c15:formulaRef>
                      </c:ext>
                    </c:extLst>
                    <c:strCache>
                      <c:ptCount val="1"/>
                      <c:pt idx="0">
                        <c:v>Kolín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6-BDA3-45CC-98F4-D123D1D40C8A}"/>
            </c:ext>
          </c:extLst>
        </c:ser>
        <c:ser>
          <c:idx val="8"/>
          <c:order val="7"/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'[grafy2.xlsx]2018'!$H$17</c:f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'[grafy2.xlsx]2018'!$B$17</c15:sqref>
                        </c15:formulaRef>
                      </c:ext>
                    </c:extLst>
                    <c:strCache>
                      <c:ptCount val="1"/>
                      <c:pt idx="0">
                        <c:v>Kutná Hora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7-BDA3-45CC-98F4-D123D1D40C8A}"/>
            </c:ext>
          </c:extLst>
        </c:ser>
        <c:ser>
          <c:idx val="9"/>
          <c:order val="8"/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'[grafy2.xlsx]2018'!$H$18</c:f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'[grafy2.xlsx]2018'!$B$18</c15:sqref>
                        </c15:formulaRef>
                      </c:ext>
                    </c:extLst>
                    <c:strCache>
                      <c:ptCount val="1"/>
                      <c:pt idx="0">
                        <c:v>Mělník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8-BDA3-45CC-98F4-D123D1D40C8A}"/>
            </c:ext>
          </c:extLst>
        </c:ser>
        <c:ser>
          <c:idx val="10"/>
          <c:order val="9"/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'[grafy2.xlsx]2018'!$H$19</c:f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'[grafy2.xlsx]2018'!$B$19</c15:sqref>
                        </c15:formulaRef>
                      </c:ext>
                    </c:extLst>
                    <c:strCache>
                      <c:ptCount val="1"/>
                      <c:pt idx="0">
                        <c:v>Mladá Boleslav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9-BDA3-45CC-98F4-D123D1D40C8A}"/>
            </c:ext>
          </c:extLst>
        </c:ser>
        <c:ser>
          <c:idx val="11"/>
          <c:order val="10"/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'[grafy2.xlsx]2018'!$H$20</c:f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'[grafy2.xlsx]2018'!$B$20</c15:sqref>
                        </c15:formulaRef>
                      </c:ext>
                    </c:extLst>
                    <c:strCache>
                      <c:ptCount val="1"/>
                      <c:pt idx="0">
                        <c:v>Nymburk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A-BDA3-45CC-98F4-D123D1D40C8A}"/>
            </c:ext>
          </c:extLst>
        </c:ser>
        <c:ser>
          <c:idx val="12"/>
          <c:order val="11"/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val>
            <c:numRef>
              <c:f>'[grafy2.xlsx]2018'!$H$21</c:f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'[grafy2.xlsx]2018'!$B$21</c15:sqref>
                        </c15:formulaRef>
                      </c:ext>
                    </c:extLst>
                    <c:strCache>
                      <c:ptCount val="1"/>
                      <c:pt idx="0">
                        <c:v>Praha-východ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B-BDA3-45CC-98F4-D123D1D40C8A}"/>
            </c:ext>
          </c:extLst>
        </c:ser>
        <c:ser>
          <c:idx val="13"/>
          <c:order val="12"/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val>
            <c:numRef>
              <c:f>'[grafy2.xlsx]2018'!$H$22</c:f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'[grafy2.xlsx]2018'!$B$22</c15:sqref>
                        </c15:formulaRef>
                      </c:ext>
                    </c:extLst>
                    <c:strCache>
                      <c:ptCount val="1"/>
                      <c:pt idx="0">
                        <c:v>Praha-západ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C-BDA3-45CC-98F4-D123D1D40C8A}"/>
            </c:ext>
          </c:extLst>
        </c:ser>
        <c:ser>
          <c:idx val="14"/>
          <c:order val="13"/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val>
            <c:numRef>
              <c:f>'[grafy2.xlsx]2018'!$H$23</c:f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'[grafy2.xlsx]2018'!$B$23</c15:sqref>
                        </c15:formulaRef>
                      </c:ext>
                    </c:extLst>
                    <c:strCache>
                      <c:ptCount val="1"/>
                      <c:pt idx="0">
                        <c:v>Příbram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D-BDA3-45CC-98F4-D123D1D40C8A}"/>
            </c:ext>
          </c:extLst>
        </c:ser>
        <c:ser>
          <c:idx val="15"/>
          <c:order val="14"/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val>
            <c:numRef>
              <c:f>'[grafy2.xlsx]2018'!$H$24</c:f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'[grafy2.xlsx]2018'!$B$24</c15:sqref>
                        </c15:formulaRef>
                      </c:ext>
                    </c:extLst>
                    <c:strCache>
                      <c:ptCount val="1"/>
                      <c:pt idx="0">
                        <c:v>Rakovník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E-BDA3-45CC-98F4-D123D1D40C8A}"/>
            </c:ext>
          </c:extLst>
        </c:ser>
        <c:ser>
          <c:idx val="17"/>
          <c:order val="15"/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val>
            <c:numRef>
              <c:f>'[grafy2.xlsx]2018'!$H$26</c:f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'[grafy2.xlsx]2018'!$B$26</c15:sqref>
                        </c15:formulaRef>
                      </c:ext>
                    </c:extLst>
                    <c:strCache>
                      <c:ptCount val="1"/>
                      <c:pt idx="0">
                        <c:v>Nezařazeno - Jihočeský kraj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F-BDA3-45CC-98F4-D123D1D40C8A}"/>
            </c:ext>
          </c:extLst>
        </c:ser>
        <c:ser>
          <c:idx val="18"/>
          <c:order val="16"/>
          <c:spPr>
            <a:solidFill>
              <a:schemeClr val="accent1">
                <a:lumMod val="80000"/>
              </a:schemeClr>
            </a:solidFill>
            <a:ln>
              <a:noFill/>
            </a:ln>
            <a:effectLst/>
          </c:spPr>
          <c:invertIfNegative val="0"/>
          <c:val>
            <c:numRef>
              <c:f>'[grafy2.xlsx]2018'!$H$27</c:f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'[grafy2.xlsx]2018'!$B$27</c15:sqref>
                        </c15:formulaRef>
                      </c:ext>
                    </c:extLst>
                    <c:strCache>
                      <c:ptCount val="1"/>
                      <c:pt idx="0">
                        <c:v>České Budějovice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10-BDA3-45CC-98F4-D123D1D40C8A}"/>
            </c:ext>
          </c:extLst>
        </c:ser>
        <c:ser>
          <c:idx val="19"/>
          <c:order val="17"/>
          <c:spPr>
            <a:solidFill>
              <a:schemeClr val="accent2">
                <a:lumMod val="80000"/>
              </a:schemeClr>
            </a:solidFill>
            <a:ln>
              <a:noFill/>
            </a:ln>
            <a:effectLst/>
          </c:spPr>
          <c:invertIfNegative val="0"/>
          <c:val>
            <c:numRef>
              <c:f>'[grafy2.xlsx]2018'!$H$28</c:f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'[grafy2.xlsx]2018'!$B$28</c15:sqref>
                        </c15:formulaRef>
                      </c:ext>
                    </c:extLst>
                    <c:strCache>
                      <c:ptCount val="1"/>
                      <c:pt idx="0">
                        <c:v>Český Krumlov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11-BDA3-45CC-98F4-D123D1D40C8A}"/>
            </c:ext>
          </c:extLst>
        </c:ser>
        <c:ser>
          <c:idx val="20"/>
          <c:order val="18"/>
          <c:spPr>
            <a:solidFill>
              <a:schemeClr val="accent3">
                <a:lumMod val="80000"/>
              </a:schemeClr>
            </a:solidFill>
            <a:ln>
              <a:noFill/>
            </a:ln>
            <a:effectLst/>
          </c:spPr>
          <c:invertIfNegative val="0"/>
          <c:val>
            <c:numRef>
              <c:f>'[grafy2.xlsx]2018'!$H$29</c:f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'[grafy2.xlsx]2018'!$B$29</c15:sqref>
                        </c15:formulaRef>
                      </c:ext>
                    </c:extLst>
                    <c:strCache>
                      <c:ptCount val="1"/>
                      <c:pt idx="0">
                        <c:v>Jindřichův Hradec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12-BDA3-45CC-98F4-D123D1D40C8A}"/>
            </c:ext>
          </c:extLst>
        </c:ser>
        <c:ser>
          <c:idx val="21"/>
          <c:order val="19"/>
          <c:spPr>
            <a:solidFill>
              <a:schemeClr val="accent4">
                <a:lumMod val="80000"/>
              </a:schemeClr>
            </a:solidFill>
            <a:ln>
              <a:noFill/>
            </a:ln>
            <a:effectLst/>
          </c:spPr>
          <c:invertIfNegative val="0"/>
          <c:val>
            <c:numRef>
              <c:f>'[grafy2.xlsx]2018'!$H$30</c:f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'[grafy2.xlsx]2018'!$B$30</c15:sqref>
                        </c15:formulaRef>
                      </c:ext>
                    </c:extLst>
                    <c:strCache>
                      <c:ptCount val="1"/>
                      <c:pt idx="0">
                        <c:v>Písek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13-BDA3-45CC-98F4-D123D1D40C8A}"/>
            </c:ext>
          </c:extLst>
        </c:ser>
        <c:ser>
          <c:idx val="22"/>
          <c:order val="20"/>
          <c:spPr>
            <a:solidFill>
              <a:schemeClr val="accent5">
                <a:lumMod val="80000"/>
              </a:schemeClr>
            </a:solidFill>
            <a:ln>
              <a:noFill/>
            </a:ln>
            <a:effectLst/>
          </c:spPr>
          <c:invertIfNegative val="0"/>
          <c:val>
            <c:numRef>
              <c:f>'[grafy2.xlsx]2018'!$H$31</c:f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'[grafy2.xlsx]2018'!$B$31</c15:sqref>
                        </c15:formulaRef>
                      </c:ext>
                    </c:extLst>
                    <c:strCache>
                      <c:ptCount val="1"/>
                      <c:pt idx="0">
                        <c:v>Prachatice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14-BDA3-45CC-98F4-D123D1D40C8A}"/>
            </c:ext>
          </c:extLst>
        </c:ser>
        <c:ser>
          <c:idx val="23"/>
          <c:order val="21"/>
          <c:spPr>
            <a:solidFill>
              <a:schemeClr val="accent6">
                <a:lumMod val="80000"/>
              </a:schemeClr>
            </a:solidFill>
            <a:ln>
              <a:noFill/>
            </a:ln>
            <a:effectLst/>
          </c:spPr>
          <c:invertIfNegative val="0"/>
          <c:val>
            <c:numRef>
              <c:f>'[grafy2.xlsx]2018'!$H$32</c:f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'[grafy2.xlsx]2018'!$B$32</c15:sqref>
                        </c15:formulaRef>
                      </c:ext>
                    </c:extLst>
                    <c:strCache>
                      <c:ptCount val="1"/>
                      <c:pt idx="0">
                        <c:v>Strakonice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15-BDA3-45CC-98F4-D123D1D40C8A}"/>
            </c:ext>
          </c:extLst>
        </c:ser>
        <c:ser>
          <c:idx val="24"/>
          <c:order val="22"/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val>
            <c:numRef>
              <c:f>'[grafy2.xlsx]2018'!$H$33</c:f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'[grafy2.xlsx]2018'!$B$33</c15:sqref>
                        </c15:formulaRef>
                      </c:ext>
                    </c:extLst>
                    <c:strCache>
                      <c:ptCount val="1"/>
                      <c:pt idx="0">
                        <c:v>Tábor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16-BDA3-45CC-98F4-D123D1D40C8A}"/>
            </c:ext>
          </c:extLst>
        </c:ser>
        <c:ser>
          <c:idx val="26"/>
          <c:order val="23"/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val>
            <c:numRef>
              <c:f>'[grafy2.xlsx]2018'!$H$35</c:f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'[grafy2.xlsx]2018'!$B$35</c15:sqref>
                        </c15:formulaRef>
                      </c:ext>
                    </c:extLst>
                    <c:strCache>
                      <c:ptCount val="1"/>
                      <c:pt idx="0">
                        <c:v>Nezařazeno - Plzeňský kraj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17-BDA3-45CC-98F4-D123D1D40C8A}"/>
            </c:ext>
          </c:extLst>
        </c:ser>
        <c:ser>
          <c:idx val="27"/>
          <c:order val="24"/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val>
            <c:numRef>
              <c:f>'[grafy2.xlsx]2018'!$H$36</c:f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'[grafy2.xlsx]2018'!$B$36</c15:sqref>
                        </c15:formulaRef>
                      </c:ext>
                    </c:extLst>
                    <c:strCache>
                      <c:ptCount val="1"/>
                      <c:pt idx="0">
                        <c:v>Domažlice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18-BDA3-45CC-98F4-D123D1D40C8A}"/>
            </c:ext>
          </c:extLst>
        </c:ser>
        <c:ser>
          <c:idx val="28"/>
          <c:order val="25"/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val>
            <c:numRef>
              <c:f>'[grafy2.xlsx]2018'!$H$37</c:f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'[grafy2.xlsx]2018'!$B$37</c15:sqref>
                        </c15:formulaRef>
                      </c:ext>
                    </c:extLst>
                    <c:strCache>
                      <c:ptCount val="1"/>
                      <c:pt idx="0">
                        <c:v>Klatovy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19-BDA3-45CC-98F4-D123D1D40C8A}"/>
            </c:ext>
          </c:extLst>
        </c:ser>
        <c:ser>
          <c:idx val="29"/>
          <c:order val="26"/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val>
            <c:numRef>
              <c:f>'[grafy2.xlsx]2018'!$H$38</c:f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'[grafy2.xlsx]2018'!$B$38</c15:sqref>
                        </c15:formulaRef>
                      </c:ext>
                    </c:extLst>
                    <c:strCache>
                      <c:ptCount val="1"/>
                      <c:pt idx="0">
                        <c:v>Plzeň-město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1A-BDA3-45CC-98F4-D123D1D40C8A}"/>
            </c:ext>
          </c:extLst>
        </c:ser>
        <c:ser>
          <c:idx val="30"/>
          <c:order val="27"/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val>
            <c:numRef>
              <c:f>'[grafy2.xlsx]2018'!$H$39</c:f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'[grafy2.xlsx]2018'!$B$39</c15:sqref>
                        </c15:formulaRef>
                      </c:ext>
                    </c:extLst>
                    <c:strCache>
                      <c:ptCount val="1"/>
                      <c:pt idx="0">
                        <c:v>Plzeň-jih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1B-BDA3-45CC-98F4-D123D1D40C8A}"/>
            </c:ext>
          </c:extLst>
        </c:ser>
        <c:ser>
          <c:idx val="31"/>
          <c:order val="28"/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val>
            <c:numRef>
              <c:f>'[grafy2.xlsx]2018'!$H$40</c:f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'[grafy2.xlsx]2018'!$B$40</c15:sqref>
                        </c15:formulaRef>
                      </c:ext>
                    </c:extLst>
                    <c:strCache>
                      <c:ptCount val="1"/>
                      <c:pt idx="0">
                        <c:v>Plzeň-sever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1C-BDA3-45CC-98F4-D123D1D40C8A}"/>
            </c:ext>
          </c:extLst>
        </c:ser>
        <c:ser>
          <c:idx val="32"/>
          <c:order val="29"/>
          <c:spPr>
            <a:solidFill>
              <a:schemeClr val="accent3">
                <a:lumMod val="50000"/>
              </a:schemeClr>
            </a:solidFill>
            <a:ln>
              <a:noFill/>
            </a:ln>
            <a:effectLst/>
          </c:spPr>
          <c:invertIfNegative val="0"/>
          <c:val>
            <c:numRef>
              <c:f>'[grafy2.xlsx]2018'!$H$41</c:f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'[grafy2.xlsx]2018'!$B$41</c15:sqref>
                        </c15:formulaRef>
                      </c:ext>
                    </c:extLst>
                    <c:strCache>
                      <c:ptCount val="1"/>
                      <c:pt idx="0">
                        <c:v>Rokycany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1D-BDA3-45CC-98F4-D123D1D40C8A}"/>
            </c:ext>
          </c:extLst>
        </c:ser>
        <c:ser>
          <c:idx val="33"/>
          <c:order val="30"/>
          <c:spPr>
            <a:solidFill>
              <a:schemeClr val="accent4">
                <a:lumMod val="50000"/>
              </a:schemeClr>
            </a:solidFill>
            <a:ln>
              <a:noFill/>
            </a:ln>
            <a:effectLst/>
          </c:spPr>
          <c:invertIfNegative val="0"/>
          <c:val>
            <c:numRef>
              <c:f>'[grafy2.xlsx]2018'!$H$42</c:f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'[grafy2.xlsx]2018'!$B$42</c15:sqref>
                        </c15:formulaRef>
                      </c:ext>
                    </c:extLst>
                    <c:strCache>
                      <c:ptCount val="1"/>
                      <c:pt idx="0">
                        <c:v>Tachov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1E-BDA3-45CC-98F4-D123D1D40C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219487"/>
        <c:axId val="117174815"/>
      </c:barChart>
      <c:catAx>
        <c:axId val="2221948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7174815"/>
        <c:crosses val="autoZero"/>
        <c:auto val="1"/>
        <c:lblAlgn val="ctr"/>
        <c:lblOffset val="100"/>
        <c:noMultiLvlLbl val="0"/>
      </c:catAx>
      <c:valAx>
        <c:axId val="117174815"/>
        <c:scaling>
          <c:orientation val="minMax"/>
          <c:max val="3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22194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Pracoviště </a:t>
            </a:r>
            <a:r>
              <a:rPr lang="cs-CZ" dirty="0" err="1"/>
              <a:t>VaV</a:t>
            </a:r>
            <a:r>
              <a:rPr lang="cs-CZ" dirty="0"/>
              <a:t> (2018)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'[grafy2.xlsx]Pracoviště VaV'!$B$13</c:f>
              <c:strCache>
                <c:ptCount val="1"/>
                <c:pt idx="0">
                  <c:v>Karlovarský kraj</c:v>
                </c:pt>
              </c:strCache>
            </c:strRef>
          </c:tx>
          <c:spPr>
            <a:solidFill>
              <a:srgbClr val="42B186"/>
            </a:solidFill>
            <a:ln>
              <a:noFill/>
            </a:ln>
            <a:effectLst/>
          </c:spPr>
          <c:invertIfNegative val="0"/>
          <c:val>
            <c:numRef>
              <c:f>'[grafy2.xlsx]Pracoviště VaV'!$R$13</c:f>
              <c:numCache>
                <c:formatCode>0.00</c:formatCode>
                <c:ptCount val="1"/>
                <c:pt idx="0">
                  <c:v>9.1557701698225813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93-4E36-AFFD-48F305157767}"/>
            </c:ext>
          </c:extLst>
        </c:ser>
        <c:ser>
          <c:idx val="0"/>
          <c:order val="1"/>
          <c:tx>
            <c:strRef>
              <c:f>'[grafy2.xlsx]Pracoviště VaV'!$B$8</c:f>
              <c:strCache>
                <c:ptCount val="1"/>
                <c:pt idx="0">
                  <c:v>Česká republika</c:v>
                </c:pt>
              </c:strCache>
            </c:strRef>
          </c:tx>
          <c:spPr>
            <a:solidFill>
              <a:srgbClr val="89D3B7"/>
            </a:solidFill>
            <a:ln>
              <a:noFill/>
            </a:ln>
            <a:effectLst/>
          </c:spPr>
          <c:invertIfNegative val="0"/>
          <c:val>
            <c:numRef>
              <c:f>'[grafy2.xlsx]Pracoviště VaV'!$R$8</c:f>
              <c:numCache>
                <c:formatCode>0.00</c:formatCode>
                <c:ptCount val="1"/>
                <c:pt idx="0">
                  <c:v>20.009096776035555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93-4E36-AFFD-48F3051577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5839391"/>
        <c:axId val="117176063"/>
      </c:barChart>
      <c:catAx>
        <c:axId val="165839391"/>
        <c:scaling>
          <c:orientation val="minMax"/>
        </c:scaling>
        <c:delete val="1"/>
        <c:axPos val="b"/>
        <c:majorTickMark val="none"/>
        <c:minorTickMark val="none"/>
        <c:tickLblPos val="nextTo"/>
        <c:crossAx val="117176063"/>
        <c:crosses val="autoZero"/>
        <c:auto val="1"/>
        <c:lblAlgn val="ctr"/>
        <c:lblOffset val="100"/>
        <c:noMultiLvlLbl val="0"/>
      </c:catAx>
      <c:valAx>
        <c:axId val="117176063"/>
        <c:scaling>
          <c:orientation val="minMax"/>
          <c:max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58393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Počet zaměstnanců ve </a:t>
            </a:r>
            <a:r>
              <a:rPr lang="cs-CZ" dirty="0" err="1"/>
              <a:t>VaV</a:t>
            </a:r>
            <a:r>
              <a:rPr lang="cs-CZ" dirty="0"/>
              <a:t> (FTE)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'[grafy2.xlsx]Zaměstnanci VaV'!$B$13</c:f>
              <c:strCache>
                <c:ptCount val="1"/>
                <c:pt idx="0">
                  <c:v>Karlovarský kraj</c:v>
                </c:pt>
              </c:strCache>
            </c:strRef>
          </c:tx>
          <c:spPr>
            <a:solidFill>
              <a:srgbClr val="42B186"/>
            </a:solidFill>
            <a:ln>
              <a:noFill/>
            </a:ln>
            <a:effectLst/>
          </c:spPr>
          <c:invertIfNegative val="0"/>
          <c:val>
            <c:numRef>
              <c:f>'[grafy2.xlsx]Zaměstnanci VaV'!$R$13</c:f>
              <c:numCache>
                <c:formatCode>0.00</c:formatCode>
                <c:ptCount val="1"/>
                <c:pt idx="0">
                  <c:v>80.687598339753677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15-4BE0-A73B-044F7A47E9D7}"/>
            </c:ext>
          </c:extLst>
        </c:ser>
        <c:ser>
          <c:idx val="0"/>
          <c:order val="1"/>
          <c:tx>
            <c:strRef>
              <c:f>'[grafy2.xlsx]Zaměstnanci VaV'!$B$8</c:f>
              <c:strCache>
                <c:ptCount val="1"/>
                <c:pt idx="0">
                  <c:v>Česká republika</c:v>
                </c:pt>
              </c:strCache>
            </c:strRef>
          </c:tx>
          <c:spPr>
            <a:solidFill>
              <a:srgbClr val="89D3B7"/>
            </a:solidFill>
            <a:ln>
              <a:noFill/>
            </a:ln>
            <a:effectLst/>
          </c:spPr>
          <c:invertIfNegative val="0"/>
          <c:val>
            <c:numRef>
              <c:f>'[grafy2.xlsx]Zaměstnanci VaV'!$R$8</c:f>
              <c:numCache>
                <c:formatCode>0.00</c:formatCode>
                <c:ptCount val="1"/>
                <c:pt idx="0">
                  <c:v>623.26448433832479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15-4BE0-A73B-044F7A47E9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0771471"/>
        <c:axId val="2074954079"/>
      </c:barChart>
      <c:catAx>
        <c:axId val="170771471"/>
        <c:scaling>
          <c:orientation val="minMax"/>
        </c:scaling>
        <c:delete val="1"/>
        <c:axPos val="b"/>
        <c:majorTickMark val="none"/>
        <c:minorTickMark val="none"/>
        <c:tickLblPos val="nextTo"/>
        <c:crossAx val="2074954079"/>
        <c:crosses val="autoZero"/>
        <c:auto val="1"/>
        <c:lblAlgn val="ctr"/>
        <c:lblOffset val="100"/>
        <c:noMultiLvlLbl val="0"/>
      </c:catAx>
      <c:valAx>
        <c:axId val="2074954079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07714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Počet </a:t>
            </a:r>
            <a:r>
              <a:rPr lang="cs-CZ" dirty="0" err="1"/>
              <a:t>VaV</a:t>
            </a:r>
            <a:r>
              <a:rPr lang="cs-CZ" dirty="0"/>
              <a:t> projektů podpořených z programů</a:t>
            </a:r>
            <a:r>
              <a:rPr lang="cs-CZ" baseline="0" dirty="0"/>
              <a:t> TAČR</a:t>
            </a:r>
            <a:endParaRPr lang="cs-CZ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[grafy2.xlsx]List5!$A$15</c:f>
              <c:strCache>
                <c:ptCount val="1"/>
                <c:pt idx="0">
                  <c:v>Karlovarský kraj</c:v>
                </c:pt>
              </c:strCache>
            </c:strRef>
          </c:tx>
          <c:spPr>
            <a:solidFill>
              <a:srgbClr val="42B186"/>
            </a:solidFill>
            <a:ln>
              <a:noFill/>
            </a:ln>
            <a:effectLst/>
          </c:spPr>
          <c:invertIfNegative val="0"/>
          <c:val>
            <c:numRef>
              <c:f>[grafy2.xlsx]List5!$E$15</c:f>
              <c:numCache>
                <c:formatCode>0</c:formatCode>
                <c:ptCount val="1"/>
                <c:pt idx="0">
                  <c:v>2.7149566964406917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7C-43BD-AA29-926E8B001BA3}"/>
            </c:ext>
          </c:extLst>
        </c:ser>
        <c:ser>
          <c:idx val="1"/>
          <c:order val="1"/>
          <c:tx>
            <c:strRef>
              <c:f>[grafy2.xlsx]List5!$A$16</c:f>
              <c:strCache>
                <c:ptCount val="1"/>
                <c:pt idx="0">
                  <c:v>Celkem (průměr):</c:v>
                </c:pt>
              </c:strCache>
            </c:strRef>
          </c:tx>
          <c:spPr>
            <a:solidFill>
              <a:srgbClr val="89D3B7"/>
            </a:solidFill>
            <a:ln>
              <a:noFill/>
            </a:ln>
            <a:effectLst/>
          </c:spPr>
          <c:invertIfNegative val="0"/>
          <c:val>
            <c:numRef>
              <c:f>[grafy2.xlsx]List5!$E$16</c:f>
              <c:numCache>
                <c:formatCode>0</c:formatCode>
                <c:ptCount val="1"/>
                <c:pt idx="0">
                  <c:v>34.866952698199512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7C-43BD-AA29-926E8B001B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4355999"/>
        <c:axId val="117168159"/>
      </c:barChart>
      <c:catAx>
        <c:axId val="164355999"/>
        <c:scaling>
          <c:orientation val="minMax"/>
        </c:scaling>
        <c:delete val="1"/>
        <c:axPos val="b"/>
        <c:majorTickMark val="none"/>
        <c:minorTickMark val="none"/>
        <c:tickLblPos val="nextTo"/>
        <c:crossAx val="117168159"/>
        <c:crosses val="autoZero"/>
        <c:auto val="1"/>
        <c:lblAlgn val="ctr"/>
        <c:lblOffset val="100"/>
        <c:noMultiLvlLbl val="0"/>
      </c:catAx>
      <c:valAx>
        <c:axId val="1171681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43559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Hrubá měsíční mzda v oblasti vědy a techniky (Kč)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Mzdy!$A$13</c:f>
              <c:strCache>
                <c:ptCount val="1"/>
                <c:pt idx="0">
                  <c:v>Karlovarský kraj</c:v>
                </c:pt>
              </c:strCache>
            </c:strRef>
          </c:tx>
          <c:spPr>
            <a:solidFill>
              <a:srgbClr val="42B186"/>
            </a:solidFill>
            <a:ln>
              <a:noFill/>
            </a:ln>
            <a:effectLst/>
          </c:spPr>
          <c:invertIfNegative val="0"/>
          <c:val>
            <c:numRef>
              <c:f>Mzdy!$N$13</c:f>
              <c:numCache>
                <c:formatCode>#,##0_ ;\-#,##0\ </c:formatCode>
                <c:ptCount val="1"/>
                <c:pt idx="0">
                  <c:v>42610.053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D4-4618-83FF-F6A9159107EB}"/>
            </c:ext>
          </c:extLst>
        </c:ser>
        <c:ser>
          <c:idx val="0"/>
          <c:order val="1"/>
          <c:tx>
            <c:strRef>
              <c:f>Mzdy!$A$8</c:f>
              <c:strCache>
                <c:ptCount val="1"/>
                <c:pt idx="0">
                  <c:v>Česká republika</c:v>
                </c:pt>
              </c:strCache>
            </c:strRef>
          </c:tx>
          <c:spPr>
            <a:solidFill>
              <a:srgbClr val="89D3B7"/>
            </a:solidFill>
            <a:ln>
              <a:noFill/>
            </a:ln>
            <a:effectLst/>
          </c:spPr>
          <c:invertIfNegative val="0"/>
          <c:val>
            <c:numRef>
              <c:f>Mzdy!$N$8</c:f>
              <c:numCache>
                <c:formatCode>#,##0</c:formatCode>
                <c:ptCount val="1"/>
                <c:pt idx="0">
                  <c:v>5957.7032000000036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D4-4618-83FF-F6A9159107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62114991"/>
        <c:axId val="2057555519"/>
      </c:barChart>
      <c:catAx>
        <c:axId val="1862114991"/>
        <c:scaling>
          <c:orientation val="minMax"/>
        </c:scaling>
        <c:delete val="1"/>
        <c:axPos val="b"/>
        <c:majorTickMark val="none"/>
        <c:minorTickMark val="none"/>
        <c:tickLblPos val="nextTo"/>
        <c:crossAx val="2057555519"/>
        <c:crosses val="autoZero"/>
        <c:auto val="1"/>
        <c:lblAlgn val="ctr"/>
        <c:lblOffset val="100"/>
        <c:noMultiLvlLbl val="0"/>
      </c:catAx>
      <c:valAx>
        <c:axId val="2057555519"/>
        <c:scaling>
          <c:orientation val="minMax"/>
          <c:max val="5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 ;\-#,##0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8621149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9DF872-D967-4BB5-872B-E93633852E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347498D-EFDB-4C5B-8B5E-BAEFABC05F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E6CF110-E65C-4D59-BF27-A7DC19B88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B7BA6-6510-459B-A0AC-5F9FD1448553}" type="datetimeFigureOut">
              <a:rPr lang="cs-CZ" smtClean="0"/>
              <a:t>25.11.2020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87CD6E2-9FA3-434F-83EB-16D0610A4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07CD7C2-6C8C-4984-BDF6-7D7F8995E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E68F-5FF7-401B-A991-776EE03AA9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9780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220C22-E3B3-4F48-A460-810C4D106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352C13E-314B-487E-9AB3-F1B890CBFD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DD617A6-698B-4F97-8978-8536083E2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B7BA6-6510-459B-A0AC-5F9FD1448553}" type="datetimeFigureOut">
              <a:rPr lang="cs-CZ" smtClean="0"/>
              <a:t>25.11.2020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6EC1C1E-C4DA-4B73-8EB0-A0A42BB95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04F5CCD-373A-44E3-9641-54A4A4BB6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E68F-5FF7-401B-A991-776EE03AA9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8628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2B0A674-0EF1-407C-9AB0-97DD28F0AB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1C4011F-F185-4365-B85F-36B90F4DBC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4C98ABE-8FFD-45A7-998A-DEF898FBE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B7BA6-6510-459B-A0AC-5F9FD1448553}" type="datetimeFigureOut">
              <a:rPr lang="cs-CZ" smtClean="0"/>
              <a:t>25.11.2020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A8C3E98-E43C-4A73-B785-D23B335E2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D592638-D63B-430B-B149-9B042A9BC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E68F-5FF7-401B-A991-776EE03AA9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4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797AC2-E6B8-43F8-9643-3E2464185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9853174-8A2B-46FA-B93D-214996DEC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C6CF2E3-AAF3-4AB9-8E12-8BA179648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B7BA6-6510-459B-A0AC-5F9FD1448553}" type="datetimeFigureOut">
              <a:rPr lang="cs-CZ" smtClean="0"/>
              <a:t>25.11.2020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11504A5-D2DF-45B3-91C9-8806FBB65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E01003B-DAD7-4312-B440-1C52E0012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E68F-5FF7-401B-A991-776EE03AA9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3242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16E9EC-EFA7-4DFC-8451-136E29A5F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ACC9FA5-CE3C-46D8-8E81-0025825A86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1507BB6-9E95-4DA3-ACD0-9C4B80EA2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B7BA6-6510-459B-A0AC-5F9FD1448553}" type="datetimeFigureOut">
              <a:rPr lang="cs-CZ" smtClean="0"/>
              <a:t>25.11.2020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F27DC16-EAE4-4FB7-A3C6-49FF67AC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2806660-A77A-4CFD-8373-58B7897E4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E68F-5FF7-401B-A991-776EE03AA9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4639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0C53AB-5FA1-4699-9F4C-308DB6753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F3EFC48-4829-4004-B0EB-3274460C8B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98850DBC-3A91-4D08-882D-B309EB4D8F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AF1C899-51AE-4B3E-8D48-07AD6E84B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B7BA6-6510-459B-A0AC-5F9FD1448553}" type="datetimeFigureOut">
              <a:rPr lang="cs-CZ" smtClean="0"/>
              <a:t>25.11.2020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98A9AB5-15B0-40D2-84F1-3BC6F96E8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2A80C39-2DD0-4CD3-A159-5CBA7DBE3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E68F-5FF7-401B-A991-776EE03AA9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0680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3E6A6A-0C68-425B-9F92-F4FDE19CE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302AB24-F96B-409C-8880-8953E0120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1AD3422-119C-439A-9BAF-60F5ACBDD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C5ADB8C0-41FE-4470-9417-4E75B833BC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ABE595D6-6F49-42FA-B4CC-FFD722927C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AF4010C-87E7-4485-A991-5CF05FF9E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B7BA6-6510-459B-A0AC-5F9FD1448553}" type="datetimeFigureOut">
              <a:rPr lang="cs-CZ" smtClean="0"/>
              <a:t>25.11.2020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ED9B3C0-CF6B-4C9C-8B21-737A7825F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55AE54B-4559-4B79-87B3-74A408223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E68F-5FF7-401B-A991-776EE03AA9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8491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A5AC30-B838-4C81-BB07-15971FBDB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CB20FF8-21C2-4BED-9150-363BE20BA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B7BA6-6510-459B-A0AC-5F9FD1448553}" type="datetimeFigureOut">
              <a:rPr lang="cs-CZ" smtClean="0"/>
              <a:t>25.11.2020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6F855B2-9E65-46CD-9963-FA34234ED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08D0082-9D8B-4576-8F24-168BBBBC1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E68F-5FF7-401B-A991-776EE03AA9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7854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DA8ACCB-4C0C-4880-84D5-692BACF78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B7BA6-6510-459B-A0AC-5F9FD1448553}" type="datetimeFigureOut">
              <a:rPr lang="cs-CZ" smtClean="0"/>
              <a:t>25.11.2020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1AEE10E-3541-403A-8E5E-775B40B8A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487FD9A-BF04-4D75-BDCC-44DF6138D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E68F-5FF7-401B-A991-776EE03AA9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3458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F1EB6C-52CC-4538-BE53-81DB7787C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C4A8A8E-2F8C-466A-AD8B-E29DA126E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BE9F538B-33ED-4A07-A0BE-4160A2DCC0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E79C131-7D68-4947-90FB-62E443A27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B7BA6-6510-459B-A0AC-5F9FD1448553}" type="datetimeFigureOut">
              <a:rPr lang="cs-CZ" smtClean="0"/>
              <a:t>25.11.2020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8ACDD43-B128-497F-9C36-D83F90D0A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C768019-A6C5-40B8-80E1-9422AEBD5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E68F-5FF7-401B-A991-776EE03AA9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4021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2C73A0-D697-4284-ADF8-834ABA8AF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5A7B8B1-E2CC-4EDE-A7C8-AA1658A0E0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D0B0D479-2FEF-466F-A02F-5AD6B08308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58333E7-D373-4E6C-9025-D57E6D334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B7BA6-6510-459B-A0AC-5F9FD1448553}" type="datetimeFigureOut">
              <a:rPr lang="cs-CZ" smtClean="0"/>
              <a:t>25.11.2020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B23AD7A-A5ED-4B39-AC31-F455CC248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0B364CD-094C-44B1-AC1F-32008665A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E68F-5FF7-401B-A991-776EE03AA9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7427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>
            <a:extLst>
              <a:ext uri="{FF2B5EF4-FFF2-40B4-BE49-F238E27FC236}">
                <a16:creationId xmlns:a16="http://schemas.microsoft.com/office/drawing/2014/main" id="{B406436A-45B8-49BA-A203-6006AC9E4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874EA7C-1B5E-4F2F-98F4-AEAD14A01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1927A6C-BFA0-45AE-AD69-9E5ADC0645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B7BA6-6510-459B-A0AC-5F9FD1448553}" type="datetimeFigureOut">
              <a:rPr lang="cs-CZ" smtClean="0"/>
              <a:t>25.11.2020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31E6262-D814-4831-826F-22ACDE5C4A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565AF75-B773-4628-A406-C7CF597758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FE68F-5FF7-401B-A991-776EE03AA9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2542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2.gif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2.gif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image" Target="../media/image5.gif"/><Relationship Id="rId7" Type="http://schemas.openxmlformats.org/officeDocument/2006/relationships/chart" Target="../charts/chart4.xml"/><Relationship Id="rId12" Type="http://schemas.openxmlformats.org/officeDocument/2006/relationships/chart" Target="../charts/chart8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11" Type="http://schemas.openxmlformats.org/officeDocument/2006/relationships/chart" Target="../charts/chart7.xml"/><Relationship Id="rId5" Type="http://schemas.openxmlformats.org/officeDocument/2006/relationships/image" Target="../media/image2.gif"/><Relationship Id="rId10" Type="http://schemas.openxmlformats.org/officeDocument/2006/relationships/image" Target="../media/image6.tmp"/><Relationship Id="rId4" Type="http://schemas.openxmlformats.org/officeDocument/2006/relationships/image" Target="../media/image4.gif"/><Relationship Id="rId9" Type="http://schemas.openxmlformats.org/officeDocument/2006/relationships/chart" Target="../charts/char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hyperlink" Target="mailto:lukas.rozlilek@karp-kv.cz" TargetMode="External"/><Relationship Id="rId7" Type="http://schemas.openxmlformats.org/officeDocument/2006/relationships/image" Target="../media/image4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hyperlink" Target="http://www.karp-kv.cz/" TargetMode="External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126BAB-CBDE-454F-BDE5-0C4CFC7358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9428" y="3057534"/>
            <a:ext cx="12210818" cy="98337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cs-CZ" dirty="0"/>
              <a:t>Jak jsme na tom?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22C53A4-8A4D-4629-A108-D376654DA9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01659" y="4413121"/>
            <a:ext cx="4352545" cy="458089"/>
          </a:xfrm>
          <a:solidFill>
            <a:schemeClr val="bg1"/>
          </a:solidFill>
        </p:spPr>
        <p:txBody>
          <a:bodyPr/>
          <a:lstStyle/>
          <a:p>
            <a:pPr>
              <a:spcBef>
                <a:spcPts val="0"/>
              </a:spcBef>
            </a:pPr>
            <a:r>
              <a:rPr lang="cs-CZ" dirty="0"/>
              <a:t>Lukáš Rozlílek</a:t>
            </a:r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7BA2D30F-43FF-4824-A53A-C030BCE98A5F}"/>
              </a:ext>
            </a:extLst>
          </p:cNvPr>
          <p:cNvCxnSpPr>
            <a:cxnSpLocks/>
            <a:endCxn id="3" idx="1"/>
          </p:cNvCxnSpPr>
          <p:nvPr/>
        </p:nvCxnSpPr>
        <p:spPr>
          <a:xfrm flipV="1">
            <a:off x="-9429" y="4642166"/>
            <a:ext cx="3911088" cy="2818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>
            <a:extLst>
              <a:ext uri="{FF2B5EF4-FFF2-40B4-BE49-F238E27FC236}">
                <a16:creationId xmlns:a16="http://schemas.microsoft.com/office/drawing/2014/main" id="{10C9854D-86B8-487F-9457-9335DA781A98}"/>
              </a:ext>
            </a:extLst>
          </p:cNvPr>
          <p:cNvCxnSpPr>
            <a:cxnSpLocks/>
          </p:cNvCxnSpPr>
          <p:nvPr/>
        </p:nvCxnSpPr>
        <p:spPr>
          <a:xfrm flipV="1">
            <a:off x="8254204" y="4613723"/>
            <a:ext cx="3947185" cy="2844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Obrázek 34">
            <a:extLst>
              <a:ext uri="{FF2B5EF4-FFF2-40B4-BE49-F238E27FC236}">
                <a16:creationId xmlns:a16="http://schemas.microsoft.com/office/drawing/2014/main" id="{E170E2BC-102A-45E6-84ED-496EC7F085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524" y="3646989"/>
            <a:ext cx="492843" cy="252886"/>
          </a:xfrm>
          <a:prstGeom prst="rect">
            <a:avLst/>
          </a:prstGeom>
        </p:spPr>
      </p:pic>
      <p:pic>
        <p:nvPicPr>
          <p:cNvPr id="37" name="Obrázek 36">
            <a:extLst>
              <a:ext uri="{FF2B5EF4-FFF2-40B4-BE49-F238E27FC236}">
                <a16:creationId xmlns:a16="http://schemas.microsoft.com/office/drawing/2014/main" id="{AF41EA18-786B-421E-BCFF-0071E0327F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804475" y="3371749"/>
            <a:ext cx="423321" cy="215775"/>
          </a:xfrm>
          <a:prstGeom prst="rect">
            <a:avLst/>
          </a:prstGeom>
        </p:spPr>
      </p:pic>
      <p:pic>
        <p:nvPicPr>
          <p:cNvPr id="41" name="Obrázek 40">
            <a:extLst>
              <a:ext uri="{FF2B5EF4-FFF2-40B4-BE49-F238E27FC236}">
                <a16:creationId xmlns:a16="http://schemas.microsoft.com/office/drawing/2014/main" id="{D730F786-6B0D-4E8F-B566-11455B96DD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39067" y="3561354"/>
            <a:ext cx="493692" cy="260597"/>
          </a:xfrm>
          <a:prstGeom prst="rect">
            <a:avLst/>
          </a:prstGeom>
        </p:spPr>
      </p:pic>
      <p:pic>
        <p:nvPicPr>
          <p:cNvPr id="43" name="Obrázek 42">
            <a:extLst>
              <a:ext uri="{FF2B5EF4-FFF2-40B4-BE49-F238E27FC236}">
                <a16:creationId xmlns:a16="http://schemas.microsoft.com/office/drawing/2014/main" id="{8F820CA5-D86D-43DA-923C-45D46E8623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219329" y="3236653"/>
            <a:ext cx="496736" cy="242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0786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B7B5780A-0107-4F4F-9FA1-6CA4C5BBAC9B}"/>
              </a:ext>
            </a:extLst>
          </p:cNvPr>
          <p:cNvCxnSpPr>
            <a:cxnSpLocks/>
          </p:cNvCxnSpPr>
          <p:nvPr/>
        </p:nvCxnSpPr>
        <p:spPr>
          <a:xfrm flipV="1">
            <a:off x="266700" y="1"/>
            <a:ext cx="0" cy="6438899"/>
          </a:xfrm>
          <a:prstGeom prst="line">
            <a:avLst/>
          </a:prstGeom>
          <a:ln w="25400">
            <a:solidFill>
              <a:srgbClr val="F8A4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CA126BAB-CBDE-454F-BDE5-0C4CFC735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2358"/>
            <a:ext cx="10515600" cy="942555"/>
          </a:xfrm>
        </p:spPr>
        <p:txBody>
          <a:bodyPr>
            <a:normAutofit/>
          </a:bodyPr>
          <a:lstStyle/>
          <a:p>
            <a:pPr algn="l"/>
            <a:r>
              <a:rPr lang="cs-CZ" dirty="0">
                <a:solidFill>
                  <a:srgbClr val="42B186"/>
                </a:solidFill>
              </a:rPr>
              <a:t>Inovační prostředí regionu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30AE6726-07D1-415A-841F-737E1A83C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2422" y="1211661"/>
            <a:ext cx="10301377" cy="4734302"/>
          </a:xfrm>
        </p:spPr>
        <p:txBody>
          <a:bodyPr/>
          <a:lstStyle/>
          <a:p>
            <a:r>
              <a:rPr lang="cs-CZ" dirty="0"/>
              <a:t>Mnoho problémů – jeden souvisí často s dalšími;</a:t>
            </a:r>
          </a:p>
          <a:p>
            <a:r>
              <a:rPr lang="cs-CZ" dirty="0"/>
              <a:t>V podstatě ve všech statistikách v oblasti výzkumu, vývoje a inovací výrazně zaostáváme (i v případě zohlednění počtu obyvatel) - výdaje na </a:t>
            </a:r>
            <a:r>
              <a:rPr lang="cs-CZ" dirty="0" err="1"/>
              <a:t>VaV</a:t>
            </a:r>
            <a:r>
              <a:rPr lang="cs-CZ" dirty="0"/>
              <a:t>, míra inovační aktivity, patenty, ale i související statistiky (např. podíl VŠ vzdělané populace)</a:t>
            </a:r>
          </a:p>
          <a:p>
            <a:r>
              <a:rPr lang="cs-CZ" dirty="0"/>
              <a:t>Způsobeno do velké míry absencí VŠ, ale není jediným důvodem – i při zohlednění pouze firemního sektoru je kraj nejhorším v ČR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F9E883F-C3C1-4D65-A3C8-BAAD17E320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66"/>
          <a:stretch/>
        </p:blipFill>
        <p:spPr>
          <a:xfrm flipV="1">
            <a:off x="10089393" y="48619"/>
            <a:ext cx="2102607" cy="118905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74A760B-2461-4355-B0CC-2B4FC6B3E3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04462" y="76118"/>
            <a:ext cx="2546520" cy="1245655"/>
          </a:xfrm>
          <a:prstGeom prst="rect">
            <a:avLst/>
          </a:prstGeom>
        </p:spPr>
      </p:pic>
      <p:pic>
        <p:nvPicPr>
          <p:cNvPr id="33" name="Obrázek 32">
            <a:extLst>
              <a:ext uri="{FF2B5EF4-FFF2-40B4-BE49-F238E27FC236}">
                <a16:creationId xmlns:a16="http://schemas.microsoft.com/office/drawing/2014/main" id="{264FA027-0756-43A4-8A4A-0C2FE51BD7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2"/>
          <a:stretch/>
        </p:blipFill>
        <p:spPr>
          <a:xfrm>
            <a:off x="0" y="5460090"/>
            <a:ext cx="2139940" cy="1337440"/>
          </a:xfrm>
          <a:prstGeom prst="rect">
            <a:avLst/>
          </a:prstGeom>
        </p:spPr>
      </p:pic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A38BC241-6422-4678-9C76-B2D58CA9C508}"/>
              </a:ext>
            </a:extLst>
          </p:cNvPr>
          <p:cNvCxnSpPr>
            <a:cxnSpLocks/>
          </p:cNvCxnSpPr>
          <p:nvPr/>
        </p:nvCxnSpPr>
        <p:spPr>
          <a:xfrm>
            <a:off x="0" y="1057275"/>
            <a:ext cx="8979694" cy="0"/>
          </a:xfrm>
          <a:prstGeom prst="line">
            <a:avLst/>
          </a:prstGeom>
          <a:ln w="25400">
            <a:solidFill>
              <a:srgbClr val="0AA8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C8C4A699-258D-4C1A-8CFA-8382A1E60BEB}"/>
              </a:ext>
            </a:extLst>
          </p:cNvPr>
          <p:cNvCxnSpPr>
            <a:cxnSpLocks/>
          </p:cNvCxnSpPr>
          <p:nvPr/>
        </p:nvCxnSpPr>
        <p:spPr>
          <a:xfrm>
            <a:off x="11379200" y="1064598"/>
            <a:ext cx="812800" cy="0"/>
          </a:xfrm>
          <a:prstGeom prst="line">
            <a:avLst/>
          </a:prstGeom>
          <a:ln w="25400">
            <a:solidFill>
              <a:srgbClr val="FBB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>
            <a:extLst>
              <a:ext uri="{FF2B5EF4-FFF2-40B4-BE49-F238E27FC236}">
                <a16:creationId xmlns:a16="http://schemas.microsoft.com/office/drawing/2014/main" id="{D3F2564A-B97A-4D9D-8B86-8EF4A9287528}"/>
              </a:ext>
            </a:extLst>
          </p:cNvPr>
          <p:cNvCxnSpPr>
            <a:cxnSpLocks/>
          </p:cNvCxnSpPr>
          <p:nvPr/>
        </p:nvCxnSpPr>
        <p:spPr>
          <a:xfrm>
            <a:off x="9717881" y="1090613"/>
            <a:ext cx="497682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30AD49"/>
                </a:gs>
                <a:gs pos="100000">
                  <a:srgbClr val="78BA70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Obrázek 36">
            <a:extLst>
              <a:ext uri="{FF2B5EF4-FFF2-40B4-BE49-F238E27FC236}">
                <a16:creationId xmlns:a16="http://schemas.microsoft.com/office/drawing/2014/main" id="{8589C9F6-C1F0-4DF5-AFE4-33D34A61E20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74"/>
          <a:stretch/>
        </p:blipFill>
        <p:spPr>
          <a:xfrm rot="16200000">
            <a:off x="10825871" y="4021300"/>
            <a:ext cx="1919458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5202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B7B5780A-0107-4F4F-9FA1-6CA4C5BBAC9B}"/>
              </a:ext>
            </a:extLst>
          </p:cNvPr>
          <p:cNvCxnSpPr>
            <a:cxnSpLocks/>
          </p:cNvCxnSpPr>
          <p:nvPr/>
        </p:nvCxnSpPr>
        <p:spPr>
          <a:xfrm flipV="1">
            <a:off x="266700" y="1"/>
            <a:ext cx="0" cy="6438899"/>
          </a:xfrm>
          <a:prstGeom prst="line">
            <a:avLst/>
          </a:prstGeom>
          <a:ln w="25400">
            <a:solidFill>
              <a:srgbClr val="F8A4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CA126BAB-CBDE-454F-BDE5-0C4CFC735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2358"/>
            <a:ext cx="10515600" cy="942555"/>
          </a:xfrm>
        </p:spPr>
        <p:txBody>
          <a:bodyPr>
            <a:normAutofit/>
          </a:bodyPr>
          <a:lstStyle/>
          <a:p>
            <a:pPr algn="l"/>
            <a:r>
              <a:rPr lang="cs-CZ" sz="3200" dirty="0">
                <a:solidFill>
                  <a:srgbClr val="42B186"/>
                </a:solidFill>
              </a:rPr>
              <a:t>Podíl inovujících podniků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F9E883F-C3C1-4D65-A3C8-BAAD17E320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66"/>
          <a:stretch/>
        </p:blipFill>
        <p:spPr>
          <a:xfrm flipV="1">
            <a:off x="10089393" y="48619"/>
            <a:ext cx="2102607" cy="118905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74A760B-2461-4355-B0CC-2B4FC6B3E3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04462" y="76118"/>
            <a:ext cx="2546520" cy="1245655"/>
          </a:xfrm>
          <a:prstGeom prst="rect">
            <a:avLst/>
          </a:prstGeom>
        </p:spPr>
      </p:pic>
      <p:pic>
        <p:nvPicPr>
          <p:cNvPr id="33" name="Obrázek 32">
            <a:extLst>
              <a:ext uri="{FF2B5EF4-FFF2-40B4-BE49-F238E27FC236}">
                <a16:creationId xmlns:a16="http://schemas.microsoft.com/office/drawing/2014/main" id="{264FA027-0756-43A4-8A4A-0C2FE51BD7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2"/>
          <a:stretch/>
        </p:blipFill>
        <p:spPr>
          <a:xfrm>
            <a:off x="0" y="5460090"/>
            <a:ext cx="2139940" cy="1337440"/>
          </a:xfrm>
          <a:prstGeom prst="rect">
            <a:avLst/>
          </a:prstGeom>
        </p:spPr>
      </p:pic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A38BC241-6422-4678-9C76-B2D58CA9C508}"/>
              </a:ext>
            </a:extLst>
          </p:cNvPr>
          <p:cNvCxnSpPr>
            <a:cxnSpLocks/>
          </p:cNvCxnSpPr>
          <p:nvPr/>
        </p:nvCxnSpPr>
        <p:spPr>
          <a:xfrm>
            <a:off x="0" y="1057275"/>
            <a:ext cx="8979694" cy="0"/>
          </a:xfrm>
          <a:prstGeom prst="line">
            <a:avLst/>
          </a:prstGeom>
          <a:ln w="25400">
            <a:solidFill>
              <a:srgbClr val="0AA8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C8C4A699-258D-4C1A-8CFA-8382A1E60BEB}"/>
              </a:ext>
            </a:extLst>
          </p:cNvPr>
          <p:cNvCxnSpPr>
            <a:cxnSpLocks/>
          </p:cNvCxnSpPr>
          <p:nvPr/>
        </p:nvCxnSpPr>
        <p:spPr>
          <a:xfrm>
            <a:off x="11379200" y="1064598"/>
            <a:ext cx="812800" cy="0"/>
          </a:xfrm>
          <a:prstGeom prst="line">
            <a:avLst/>
          </a:prstGeom>
          <a:ln w="25400">
            <a:solidFill>
              <a:srgbClr val="FBB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>
            <a:extLst>
              <a:ext uri="{FF2B5EF4-FFF2-40B4-BE49-F238E27FC236}">
                <a16:creationId xmlns:a16="http://schemas.microsoft.com/office/drawing/2014/main" id="{D3F2564A-B97A-4D9D-8B86-8EF4A9287528}"/>
              </a:ext>
            </a:extLst>
          </p:cNvPr>
          <p:cNvCxnSpPr>
            <a:cxnSpLocks/>
          </p:cNvCxnSpPr>
          <p:nvPr/>
        </p:nvCxnSpPr>
        <p:spPr>
          <a:xfrm>
            <a:off x="9717881" y="1090613"/>
            <a:ext cx="497682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30AD49"/>
                </a:gs>
                <a:gs pos="100000">
                  <a:srgbClr val="78BA70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Obrázek 36">
            <a:extLst>
              <a:ext uri="{FF2B5EF4-FFF2-40B4-BE49-F238E27FC236}">
                <a16:creationId xmlns:a16="http://schemas.microsoft.com/office/drawing/2014/main" id="{8589C9F6-C1F0-4DF5-AFE4-33D34A61E20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74"/>
          <a:stretch/>
        </p:blipFill>
        <p:spPr>
          <a:xfrm rot="16200000">
            <a:off x="10825871" y="4021300"/>
            <a:ext cx="1919458" cy="812800"/>
          </a:xfrm>
          <a:prstGeom prst="rect">
            <a:avLst/>
          </a:prstGeom>
        </p:spPr>
      </p:pic>
      <p:graphicFrame>
        <p:nvGraphicFramePr>
          <p:cNvPr id="19" name="Zástupný obsah 18">
            <a:extLst>
              <a:ext uri="{FF2B5EF4-FFF2-40B4-BE49-F238E27FC236}">
                <a16:creationId xmlns:a16="http://schemas.microsoft.com/office/drawing/2014/main" id="{B4A59EE3-D4BA-4AA9-B083-E9A5019D1B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45678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704924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B7B5780A-0107-4F4F-9FA1-6CA4C5BBAC9B}"/>
              </a:ext>
            </a:extLst>
          </p:cNvPr>
          <p:cNvCxnSpPr>
            <a:cxnSpLocks/>
          </p:cNvCxnSpPr>
          <p:nvPr/>
        </p:nvCxnSpPr>
        <p:spPr>
          <a:xfrm flipV="1">
            <a:off x="266700" y="1"/>
            <a:ext cx="0" cy="6438899"/>
          </a:xfrm>
          <a:prstGeom prst="line">
            <a:avLst/>
          </a:prstGeom>
          <a:ln w="25400">
            <a:solidFill>
              <a:srgbClr val="F8A4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CA126BAB-CBDE-454F-BDE5-0C4CFC735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2358"/>
            <a:ext cx="10515600" cy="942555"/>
          </a:xfrm>
        </p:spPr>
        <p:txBody>
          <a:bodyPr>
            <a:normAutofit/>
          </a:bodyPr>
          <a:lstStyle/>
          <a:p>
            <a:pPr algn="l"/>
            <a:r>
              <a:rPr lang="cs-CZ" sz="3200" dirty="0">
                <a:solidFill>
                  <a:srgbClr val="42B186"/>
                </a:solidFill>
              </a:rPr>
              <a:t>Vývoj podílu výdajů na výzkum a vývoj na HDP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F9E883F-C3C1-4D65-A3C8-BAAD17E320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66"/>
          <a:stretch/>
        </p:blipFill>
        <p:spPr>
          <a:xfrm flipV="1">
            <a:off x="10089393" y="48619"/>
            <a:ext cx="2102607" cy="118905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74A760B-2461-4355-B0CC-2B4FC6B3E3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04462" y="76118"/>
            <a:ext cx="2546520" cy="1245655"/>
          </a:xfrm>
          <a:prstGeom prst="rect">
            <a:avLst/>
          </a:prstGeom>
        </p:spPr>
      </p:pic>
      <p:pic>
        <p:nvPicPr>
          <p:cNvPr id="33" name="Obrázek 32">
            <a:extLst>
              <a:ext uri="{FF2B5EF4-FFF2-40B4-BE49-F238E27FC236}">
                <a16:creationId xmlns:a16="http://schemas.microsoft.com/office/drawing/2014/main" id="{264FA027-0756-43A4-8A4A-0C2FE51BD7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2"/>
          <a:stretch/>
        </p:blipFill>
        <p:spPr>
          <a:xfrm>
            <a:off x="0" y="5460090"/>
            <a:ext cx="2139940" cy="1337440"/>
          </a:xfrm>
          <a:prstGeom prst="rect">
            <a:avLst/>
          </a:prstGeom>
        </p:spPr>
      </p:pic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A38BC241-6422-4678-9C76-B2D58CA9C508}"/>
              </a:ext>
            </a:extLst>
          </p:cNvPr>
          <p:cNvCxnSpPr>
            <a:cxnSpLocks/>
          </p:cNvCxnSpPr>
          <p:nvPr/>
        </p:nvCxnSpPr>
        <p:spPr>
          <a:xfrm>
            <a:off x="0" y="1057275"/>
            <a:ext cx="8979694" cy="0"/>
          </a:xfrm>
          <a:prstGeom prst="line">
            <a:avLst/>
          </a:prstGeom>
          <a:ln w="25400">
            <a:solidFill>
              <a:srgbClr val="0AA8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C8C4A699-258D-4C1A-8CFA-8382A1E60BEB}"/>
              </a:ext>
            </a:extLst>
          </p:cNvPr>
          <p:cNvCxnSpPr>
            <a:cxnSpLocks/>
          </p:cNvCxnSpPr>
          <p:nvPr/>
        </p:nvCxnSpPr>
        <p:spPr>
          <a:xfrm>
            <a:off x="11379200" y="1064598"/>
            <a:ext cx="812800" cy="0"/>
          </a:xfrm>
          <a:prstGeom prst="line">
            <a:avLst/>
          </a:prstGeom>
          <a:ln w="25400">
            <a:solidFill>
              <a:srgbClr val="FBB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>
            <a:extLst>
              <a:ext uri="{FF2B5EF4-FFF2-40B4-BE49-F238E27FC236}">
                <a16:creationId xmlns:a16="http://schemas.microsoft.com/office/drawing/2014/main" id="{D3F2564A-B97A-4D9D-8B86-8EF4A9287528}"/>
              </a:ext>
            </a:extLst>
          </p:cNvPr>
          <p:cNvCxnSpPr>
            <a:cxnSpLocks/>
          </p:cNvCxnSpPr>
          <p:nvPr/>
        </p:nvCxnSpPr>
        <p:spPr>
          <a:xfrm>
            <a:off x="9717881" y="1090613"/>
            <a:ext cx="497682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30AD49"/>
                </a:gs>
                <a:gs pos="100000">
                  <a:srgbClr val="78BA70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Obrázek 36">
            <a:extLst>
              <a:ext uri="{FF2B5EF4-FFF2-40B4-BE49-F238E27FC236}">
                <a16:creationId xmlns:a16="http://schemas.microsoft.com/office/drawing/2014/main" id="{8589C9F6-C1F0-4DF5-AFE4-33D34A61E20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74"/>
          <a:stretch/>
        </p:blipFill>
        <p:spPr>
          <a:xfrm rot="16200000">
            <a:off x="10825871" y="4021300"/>
            <a:ext cx="1919458" cy="812800"/>
          </a:xfrm>
          <a:prstGeom prst="rect">
            <a:avLst/>
          </a:prstGeom>
        </p:spPr>
      </p:pic>
      <p:graphicFrame>
        <p:nvGraphicFramePr>
          <p:cNvPr id="12" name="Zástupný obsah 11">
            <a:extLst>
              <a:ext uri="{FF2B5EF4-FFF2-40B4-BE49-F238E27FC236}">
                <a16:creationId xmlns:a16="http://schemas.microsoft.com/office/drawing/2014/main" id="{7F007CEB-85EB-4514-A7DB-EA6921F141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9237378"/>
              </p:ext>
            </p:extLst>
          </p:nvPr>
        </p:nvGraphicFramePr>
        <p:xfrm>
          <a:off x="1052513" y="1211263"/>
          <a:ext cx="10301287" cy="4733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9792443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B7B5780A-0107-4F4F-9FA1-6CA4C5BBAC9B}"/>
              </a:ext>
            </a:extLst>
          </p:cNvPr>
          <p:cNvCxnSpPr>
            <a:cxnSpLocks/>
          </p:cNvCxnSpPr>
          <p:nvPr/>
        </p:nvCxnSpPr>
        <p:spPr>
          <a:xfrm flipV="1">
            <a:off x="266700" y="1"/>
            <a:ext cx="0" cy="6438899"/>
          </a:xfrm>
          <a:prstGeom prst="line">
            <a:avLst/>
          </a:prstGeom>
          <a:ln w="25400">
            <a:solidFill>
              <a:srgbClr val="F8A4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CA126BAB-CBDE-454F-BDE5-0C4CFC735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2358"/>
            <a:ext cx="10515600" cy="942555"/>
          </a:xfrm>
        </p:spPr>
        <p:txBody>
          <a:bodyPr>
            <a:normAutofit/>
          </a:bodyPr>
          <a:lstStyle/>
          <a:p>
            <a:pPr algn="l"/>
            <a:r>
              <a:rPr lang="cs-CZ" sz="3200" dirty="0">
                <a:solidFill>
                  <a:srgbClr val="42B186"/>
                </a:solidFill>
              </a:rPr>
              <a:t>Vybrané statistiky (přepočet na 100 tis. obyvatel)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F9E883F-C3C1-4D65-A3C8-BAAD17E320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66"/>
          <a:stretch/>
        </p:blipFill>
        <p:spPr>
          <a:xfrm flipV="1">
            <a:off x="10089393" y="48619"/>
            <a:ext cx="2102607" cy="118905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74A760B-2461-4355-B0CC-2B4FC6B3E3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04462" y="76118"/>
            <a:ext cx="2546520" cy="1245655"/>
          </a:xfrm>
          <a:prstGeom prst="rect">
            <a:avLst/>
          </a:prstGeom>
        </p:spPr>
      </p:pic>
      <p:pic>
        <p:nvPicPr>
          <p:cNvPr id="33" name="Obrázek 32">
            <a:extLst>
              <a:ext uri="{FF2B5EF4-FFF2-40B4-BE49-F238E27FC236}">
                <a16:creationId xmlns:a16="http://schemas.microsoft.com/office/drawing/2014/main" id="{264FA027-0756-43A4-8A4A-0C2FE51BD7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2"/>
          <a:stretch/>
        </p:blipFill>
        <p:spPr>
          <a:xfrm>
            <a:off x="0" y="5460090"/>
            <a:ext cx="2139940" cy="1337440"/>
          </a:xfrm>
          <a:prstGeom prst="rect">
            <a:avLst/>
          </a:prstGeom>
        </p:spPr>
      </p:pic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A38BC241-6422-4678-9C76-B2D58CA9C508}"/>
              </a:ext>
            </a:extLst>
          </p:cNvPr>
          <p:cNvCxnSpPr>
            <a:cxnSpLocks/>
          </p:cNvCxnSpPr>
          <p:nvPr/>
        </p:nvCxnSpPr>
        <p:spPr>
          <a:xfrm>
            <a:off x="0" y="1057275"/>
            <a:ext cx="8979694" cy="0"/>
          </a:xfrm>
          <a:prstGeom prst="line">
            <a:avLst/>
          </a:prstGeom>
          <a:ln w="25400">
            <a:solidFill>
              <a:srgbClr val="0AA8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C8C4A699-258D-4C1A-8CFA-8382A1E60BEB}"/>
              </a:ext>
            </a:extLst>
          </p:cNvPr>
          <p:cNvCxnSpPr>
            <a:cxnSpLocks/>
          </p:cNvCxnSpPr>
          <p:nvPr/>
        </p:nvCxnSpPr>
        <p:spPr>
          <a:xfrm>
            <a:off x="11379200" y="1064598"/>
            <a:ext cx="812800" cy="0"/>
          </a:xfrm>
          <a:prstGeom prst="line">
            <a:avLst/>
          </a:prstGeom>
          <a:ln w="25400">
            <a:solidFill>
              <a:srgbClr val="FBB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>
            <a:extLst>
              <a:ext uri="{FF2B5EF4-FFF2-40B4-BE49-F238E27FC236}">
                <a16:creationId xmlns:a16="http://schemas.microsoft.com/office/drawing/2014/main" id="{D3F2564A-B97A-4D9D-8B86-8EF4A9287528}"/>
              </a:ext>
            </a:extLst>
          </p:cNvPr>
          <p:cNvCxnSpPr>
            <a:cxnSpLocks/>
          </p:cNvCxnSpPr>
          <p:nvPr/>
        </p:nvCxnSpPr>
        <p:spPr>
          <a:xfrm>
            <a:off x="9717881" y="1090613"/>
            <a:ext cx="497682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30AD49"/>
                </a:gs>
                <a:gs pos="100000">
                  <a:srgbClr val="78BA70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Obrázek 36">
            <a:extLst>
              <a:ext uri="{FF2B5EF4-FFF2-40B4-BE49-F238E27FC236}">
                <a16:creationId xmlns:a16="http://schemas.microsoft.com/office/drawing/2014/main" id="{8589C9F6-C1F0-4DF5-AFE4-33D34A61E20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74"/>
          <a:stretch/>
        </p:blipFill>
        <p:spPr>
          <a:xfrm rot="16200000">
            <a:off x="10825871" y="4021300"/>
            <a:ext cx="1919458" cy="812800"/>
          </a:xfrm>
          <a:prstGeom prst="rect">
            <a:avLst/>
          </a:prstGeom>
        </p:spPr>
      </p:pic>
      <p:grpSp>
        <p:nvGrpSpPr>
          <p:cNvPr id="3" name="Skupina 2">
            <a:extLst>
              <a:ext uri="{FF2B5EF4-FFF2-40B4-BE49-F238E27FC236}">
                <a16:creationId xmlns:a16="http://schemas.microsoft.com/office/drawing/2014/main" id="{852B9DFA-38A4-4B1F-AF42-A886C3C7006B}"/>
              </a:ext>
            </a:extLst>
          </p:cNvPr>
          <p:cNvGrpSpPr/>
          <p:nvPr/>
        </p:nvGrpSpPr>
        <p:grpSpPr>
          <a:xfrm>
            <a:off x="1064424" y="1250675"/>
            <a:ext cx="10063152" cy="2520000"/>
            <a:chOff x="1059313" y="1261183"/>
            <a:chExt cx="10063152" cy="2520000"/>
          </a:xfrm>
        </p:grpSpPr>
        <p:graphicFrame>
          <p:nvGraphicFramePr>
            <p:cNvPr id="23" name="Graf 22">
              <a:extLst>
                <a:ext uri="{FF2B5EF4-FFF2-40B4-BE49-F238E27FC236}">
                  <a16:creationId xmlns:a16="http://schemas.microsoft.com/office/drawing/2014/main" id="{AB6DC047-84DF-4D1B-951A-44AA68E0EBFB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015703760"/>
                </p:ext>
              </p:extLst>
            </p:nvPr>
          </p:nvGraphicFramePr>
          <p:xfrm>
            <a:off x="1059313" y="1261183"/>
            <a:ext cx="3240000" cy="252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aphicFrame>
          <p:nvGraphicFramePr>
            <p:cNvPr id="27" name="Graf 26">
              <a:extLst>
                <a:ext uri="{FF2B5EF4-FFF2-40B4-BE49-F238E27FC236}">
                  <a16:creationId xmlns:a16="http://schemas.microsoft.com/office/drawing/2014/main" id="{D7D424F4-C7DC-43C2-85B7-103CCF2F011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868707061"/>
                </p:ext>
              </p:extLst>
            </p:nvPr>
          </p:nvGraphicFramePr>
          <p:xfrm>
            <a:off x="4504445" y="1261183"/>
            <a:ext cx="3240000" cy="252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graphicFrame>
          <p:nvGraphicFramePr>
            <p:cNvPr id="28" name="Graf 27">
              <a:extLst>
                <a:ext uri="{FF2B5EF4-FFF2-40B4-BE49-F238E27FC236}">
                  <a16:creationId xmlns:a16="http://schemas.microsoft.com/office/drawing/2014/main" id="{48DE42FB-5F95-446F-97B3-D86B574A26AC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026886069"/>
                </p:ext>
              </p:extLst>
            </p:nvPr>
          </p:nvGraphicFramePr>
          <p:xfrm>
            <a:off x="7882465" y="1261183"/>
            <a:ext cx="3240000" cy="252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</p:grpSp>
      <p:graphicFrame>
        <p:nvGraphicFramePr>
          <p:cNvPr id="30" name="Graf 29">
            <a:extLst>
              <a:ext uri="{FF2B5EF4-FFF2-40B4-BE49-F238E27FC236}">
                <a16:creationId xmlns:a16="http://schemas.microsoft.com/office/drawing/2014/main" id="{0D75C777-EF54-4AD5-982E-6380B691D3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0338744"/>
              </p:ext>
            </p:extLst>
          </p:nvPr>
        </p:nvGraphicFramePr>
        <p:xfrm>
          <a:off x="1064424" y="4200090"/>
          <a:ext cx="324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pic>
        <p:nvPicPr>
          <p:cNvPr id="31" name="Obrázek 30">
            <a:extLst>
              <a:ext uri="{FF2B5EF4-FFF2-40B4-BE49-F238E27FC236}">
                <a16:creationId xmlns:a16="http://schemas.microsoft.com/office/drawing/2014/main" id="{57C3D4E9-431D-4144-97AD-DD9A04F7805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158" y="3871396"/>
            <a:ext cx="3239998" cy="278350"/>
          </a:xfrm>
          <a:prstGeom prst="rect">
            <a:avLst/>
          </a:prstGeom>
        </p:spPr>
      </p:pic>
      <p:graphicFrame>
        <p:nvGraphicFramePr>
          <p:cNvPr id="34" name="Graf 33">
            <a:extLst>
              <a:ext uri="{FF2B5EF4-FFF2-40B4-BE49-F238E27FC236}">
                <a16:creationId xmlns:a16="http://schemas.microsoft.com/office/drawing/2014/main" id="{8A7006B5-9CDE-425A-B2B0-37C2868B06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1550487"/>
              </p:ext>
            </p:extLst>
          </p:nvPr>
        </p:nvGraphicFramePr>
        <p:xfrm>
          <a:off x="4505156" y="4250468"/>
          <a:ext cx="324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8" name="Graf 17">
            <a:extLst>
              <a:ext uri="{FF2B5EF4-FFF2-40B4-BE49-F238E27FC236}">
                <a16:creationId xmlns:a16="http://schemas.microsoft.com/office/drawing/2014/main" id="{F135E74D-8C5D-4199-9B24-0CCACB12BC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189036"/>
              </p:ext>
            </p:extLst>
          </p:nvPr>
        </p:nvGraphicFramePr>
        <p:xfrm>
          <a:off x="7887576" y="4250468"/>
          <a:ext cx="324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  <p:extLst>
      <p:ext uri="{BB962C8B-B14F-4D97-AF65-F5344CB8AC3E}">
        <p14:creationId xmlns:p14="http://schemas.microsoft.com/office/powerpoint/2010/main" val="29297881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B7B5780A-0107-4F4F-9FA1-6CA4C5BBAC9B}"/>
              </a:ext>
            </a:extLst>
          </p:cNvPr>
          <p:cNvCxnSpPr>
            <a:cxnSpLocks/>
          </p:cNvCxnSpPr>
          <p:nvPr/>
        </p:nvCxnSpPr>
        <p:spPr>
          <a:xfrm flipV="1">
            <a:off x="266700" y="1"/>
            <a:ext cx="0" cy="6438899"/>
          </a:xfrm>
          <a:prstGeom prst="line">
            <a:avLst/>
          </a:prstGeom>
          <a:ln w="25400">
            <a:solidFill>
              <a:srgbClr val="F8A4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CA126BAB-CBDE-454F-BDE5-0C4CFC735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2358"/>
            <a:ext cx="10515600" cy="942555"/>
          </a:xfrm>
        </p:spPr>
        <p:txBody>
          <a:bodyPr>
            <a:normAutofit/>
          </a:bodyPr>
          <a:lstStyle/>
          <a:p>
            <a:pPr algn="l"/>
            <a:r>
              <a:rPr lang="cs-CZ" sz="4000" dirty="0">
                <a:solidFill>
                  <a:srgbClr val="42B186"/>
                </a:solidFill>
              </a:rPr>
              <a:t>6 překážek inovačního prostředí RIS3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30AE6726-07D1-415A-841F-737E1A83C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2422" y="1211661"/>
            <a:ext cx="10301377" cy="473430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/>
              <a:t>Absence inovačních tahounů;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Nízká atraktivita kraje (nejen pro zahraniční investory);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Nedostatečné investice místních firem do znalostí, inovací a vysoce kvalitních lidských zdrojů;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Nízká pozice místních firem v globálních hodnotových řetězcích;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Nedostatečné ambice a motivace místních firem;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Nedostatek vysokoškolsky vzdělaných profesionálů s adekvátní praxí a kvalitně připravených absolventů středních škol.</a:t>
            </a:r>
          </a:p>
          <a:p>
            <a:pPr marL="514350" indent="-514350">
              <a:buFont typeface="+mj-lt"/>
              <a:buAutoNum type="arabicPeriod"/>
            </a:pPr>
            <a:endParaRPr lang="cs-CZ" dirty="0"/>
          </a:p>
          <a:p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F9E883F-C3C1-4D65-A3C8-BAAD17E320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66"/>
          <a:stretch/>
        </p:blipFill>
        <p:spPr>
          <a:xfrm flipV="1">
            <a:off x="10089393" y="48619"/>
            <a:ext cx="2102607" cy="118905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74A760B-2461-4355-B0CC-2B4FC6B3E3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04462" y="76118"/>
            <a:ext cx="2546520" cy="1245655"/>
          </a:xfrm>
          <a:prstGeom prst="rect">
            <a:avLst/>
          </a:prstGeom>
        </p:spPr>
      </p:pic>
      <p:pic>
        <p:nvPicPr>
          <p:cNvPr id="33" name="Obrázek 32">
            <a:extLst>
              <a:ext uri="{FF2B5EF4-FFF2-40B4-BE49-F238E27FC236}">
                <a16:creationId xmlns:a16="http://schemas.microsoft.com/office/drawing/2014/main" id="{264FA027-0756-43A4-8A4A-0C2FE51BD7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2"/>
          <a:stretch/>
        </p:blipFill>
        <p:spPr>
          <a:xfrm>
            <a:off x="0" y="5460090"/>
            <a:ext cx="2139940" cy="1337440"/>
          </a:xfrm>
          <a:prstGeom prst="rect">
            <a:avLst/>
          </a:prstGeom>
        </p:spPr>
      </p:pic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A38BC241-6422-4678-9C76-B2D58CA9C508}"/>
              </a:ext>
            </a:extLst>
          </p:cNvPr>
          <p:cNvCxnSpPr>
            <a:cxnSpLocks/>
          </p:cNvCxnSpPr>
          <p:nvPr/>
        </p:nvCxnSpPr>
        <p:spPr>
          <a:xfrm>
            <a:off x="0" y="1057275"/>
            <a:ext cx="8979694" cy="0"/>
          </a:xfrm>
          <a:prstGeom prst="line">
            <a:avLst/>
          </a:prstGeom>
          <a:ln w="25400">
            <a:solidFill>
              <a:srgbClr val="0AA8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C8C4A699-258D-4C1A-8CFA-8382A1E60BEB}"/>
              </a:ext>
            </a:extLst>
          </p:cNvPr>
          <p:cNvCxnSpPr>
            <a:cxnSpLocks/>
          </p:cNvCxnSpPr>
          <p:nvPr/>
        </p:nvCxnSpPr>
        <p:spPr>
          <a:xfrm>
            <a:off x="11379200" y="1064598"/>
            <a:ext cx="812800" cy="0"/>
          </a:xfrm>
          <a:prstGeom prst="line">
            <a:avLst/>
          </a:prstGeom>
          <a:ln w="25400">
            <a:solidFill>
              <a:srgbClr val="FBB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>
            <a:extLst>
              <a:ext uri="{FF2B5EF4-FFF2-40B4-BE49-F238E27FC236}">
                <a16:creationId xmlns:a16="http://schemas.microsoft.com/office/drawing/2014/main" id="{D3F2564A-B97A-4D9D-8B86-8EF4A9287528}"/>
              </a:ext>
            </a:extLst>
          </p:cNvPr>
          <p:cNvCxnSpPr>
            <a:cxnSpLocks/>
          </p:cNvCxnSpPr>
          <p:nvPr/>
        </p:nvCxnSpPr>
        <p:spPr>
          <a:xfrm>
            <a:off x="9717881" y="1090613"/>
            <a:ext cx="497682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30AD49"/>
                </a:gs>
                <a:gs pos="100000">
                  <a:srgbClr val="78BA70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Obrázek 36">
            <a:extLst>
              <a:ext uri="{FF2B5EF4-FFF2-40B4-BE49-F238E27FC236}">
                <a16:creationId xmlns:a16="http://schemas.microsoft.com/office/drawing/2014/main" id="{8589C9F6-C1F0-4DF5-AFE4-33D34A61E20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74"/>
          <a:stretch/>
        </p:blipFill>
        <p:spPr>
          <a:xfrm rot="16200000">
            <a:off x="10825871" y="4021300"/>
            <a:ext cx="1919458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9528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B7B5780A-0107-4F4F-9FA1-6CA4C5BBAC9B}"/>
              </a:ext>
            </a:extLst>
          </p:cNvPr>
          <p:cNvCxnSpPr>
            <a:cxnSpLocks/>
          </p:cNvCxnSpPr>
          <p:nvPr/>
        </p:nvCxnSpPr>
        <p:spPr>
          <a:xfrm flipV="1">
            <a:off x="266700" y="1"/>
            <a:ext cx="0" cy="6438899"/>
          </a:xfrm>
          <a:prstGeom prst="line">
            <a:avLst/>
          </a:prstGeom>
          <a:ln w="25400">
            <a:solidFill>
              <a:srgbClr val="F8A4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CA126BAB-CBDE-454F-BDE5-0C4CFC735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2358"/>
            <a:ext cx="10515600" cy="942555"/>
          </a:xfrm>
        </p:spPr>
        <p:txBody>
          <a:bodyPr>
            <a:normAutofit/>
          </a:bodyPr>
          <a:lstStyle/>
          <a:p>
            <a:pPr algn="l"/>
            <a:r>
              <a:rPr lang="cs-CZ" sz="4000" dirty="0">
                <a:solidFill>
                  <a:srgbClr val="42B186"/>
                </a:solidFill>
              </a:rPr>
              <a:t>Máme ale i potenciál do budoucna…</a:t>
            </a:r>
            <a:endParaRPr lang="cs-CZ" dirty="0">
              <a:solidFill>
                <a:srgbClr val="42B186"/>
              </a:solidFill>
            </a:endParaRP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30AE6726-07D1-415A-841F-737E1A83C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2422" y="1211661"/>
            <a:ext cx="10301377" cy="473430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/>
              <a:t>Rychlý růst počtu vysokoškolsky vzdělané populace;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Stabilní a mírně rostoucí zájem o studium technických oborů na SŠ;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Kvalitní pokrytí sítěmi nové generace (vč. venkovských oblastí);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Finanční potenciál (program RE:START, Fond spravedlivé transformace)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Vědecko-technický park (VTP);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Založení Institutu lázeňství a balneologie (ILAB);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Inovační a kreativní vouchery.</a:t>
            </a:r>
          </a:p>
          <a:p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F9E883F-C3C1-4D65-A3C8-BAAD17E320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66"/>
          <a:stretch/>
        </p:blipFill>
        <p:spPr>
          <a:xfrm flipV="1">
            <a:off x="10089393" y="48619"/>
            <a:ext cx="2102607" cy="118905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74A760B-2461-4355-B0CC-2B4FC6B3E3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04462" y="76118"/>
            <a:ext cx="2546520" cy="1245655"/>
          </a:xfrm>
          <a:prstGeom prst="rect">
            <a:avLst/>
          </a:prstGeom>
        </p:spPr>
      </p:pic>
      <p:pic>
        <p:nvPicPr>
          <p:cNvPr id="33" name="Obrázek 32">
            <a:extLst>
              <a:ext uri="{FF2B5EF4-FFF2-40B4-BE49-F238E27FC236}">
                <a16:creationId xmlns:a16="http://schemas.microsoft.com/office/drawing/2014/main" id="{264FA027-0756-43A4-8A4A-0C2FE51BD7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2"/>
          <a:stretch/>
        </p:blipFill>
        <p:spPr>
          <a:xfrm>
            <a:off x="0" y="5460090"/>
            <a:ext cx="2139940" cy="1337440"/>
          </a:xfrm>
          <a:prstGeom prst="rect">
            <a:avLst/>
          </a:prstGeom>
        </p:spPr>
      </p:pic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A38BC241-6422-4678-9C76-B2D58CA9C508}"/>
              </a:ext>
            </a:extLst>
          </p:cNvPr>
          <p:cNvCxnSpPr>
            <a:cxnSpLocks/>
          </p:cNvCxnSpPr>
          <p:nvPr/>
        </p:nvCxnSpPr>
        <p:spPr>
          <a:xfrm>
            <a:off x="0" y="1057275"/>
            <a:ext cx="8979694" cy="0"/>
          </a:xfrm>
          <a:prstGeom prst="line">
            <a:avLst/>
          </a:prstGeom>
          <a:ln w="25400">
            <a:solidFill>
              <a:srgbClr val="0AA8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C8C4A699-258D-4C1A-8CFA-8382A1E60BEB}"/>
              </a:ext>
            </a:extLst>
          </p:cNvPr>
          <p:cNvCxnSpPr>
            <a:cxnSpLocks/>
          </p:cNvCxnSpPr>
          <p:nvPr/>
        </p:nvCxnSpPr>
        <p:spPr>
          <a:xfrm>
            <a:off x="11379200" y="1064598"/>
            <a:ext cx="812800" cy="0"/>
          </a:xfrm>
          <a:prstGeom prst="line">
            <a:avLst/>
          </a:prstGeom>
          <a:ln w="25400">
            <a:solidFill>
              <a:srgbClr val="FBB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>
            <a:extLst>
              <a:ext uri="{FF2B5EF4-FFF2-40B4-BE49-F238E27FC236}">
                <a16:creationId xmlns:a16="http://schemas.microsoft.com/office/drawing/2014/main" id="{D3F2564A-B97A-4D9D-8B86-8EF4A9287528}"/>
              </a:ext>
            </a:extLst>
          </p:cNvPr>
          <p:cNvCxnSpPr>
            <a:cxnSpLocks/>
          </p:cNvCxnSpPr>
          <p:nvPr/>
        </p:nvCxnSpPr>
        <p:spPr>
          <a:xfrm>
            <a:off x="9717881" y="1090613"/>
            <a:ext cx="497682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30AD49"/>
                </a:gs>
                <a:gs pos="100000">
                  <a:srgbClr val="78BA70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Obrázek 36">
            <a:extLst>
              <a:ext uri="{FF2B5EF4-FFF2-40B4-BE49-F238E27FC236}">
                <a16:creationId xmlns:a16="http://schemas.microsoft.com/office/drawing/2014/main" id="{8589C9F6-C1F0-4DF5-AFE4-33D34A61E20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74"/>
          <a:stretch/>
        </p:blipFill>
        <p:spPr>
          <a:xfrm rot="16200000">
            <a:off x="10825871" y="4021300"/>
            <a:ext cx="1919458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5363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2EBAF569-4D7E-4C1A-9E5C-55A96D850490}"/>
              </a:ext>
            </a:extLst>
          </p:cNvPr>
          <p:cNvSpPr/>
          <p:nvPr/>
        </p:nvSpPr>
        <p:spPr>
          <a:xfrm>
            <a:off x="247367" y="2016106"/>
            <a:ext cx="5295766" cy="27136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A126BAB-CBDE-454F-BDE5-0C4CFC7358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2318" y="2064239"/>
            <a:ext cx="5031323" cy="2606109"/>
          </a:xfrm>
          <a:noFill/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cs-CZ" sz="2700" b="1" dirty="0">
                <a:solidFill>
                  <a:srgbClr val="42B186"/>
                </a:solidFill>
              </a:rPr>
              <a:t>Lukáš Rozlílek</a:t>
            </a:r>
            <a:br>
              <a:rPr lang="cs-CZ" sz="2700" dirty="0"/>
            </a:br>
            <a:r>
              <a:rPr lang="cs-CZ" sz="2700" dirty="0"/>
              <a:t>RIS3 analytik</a:t>
            </a:r>
            <a:br>
              <a:rPr lang="cs-CZ" sz="2700" dirty="0"/>
            </a:br>
            <a:r>
              <a:rPr lang="cs-CZ" sz="2700" dirty="0"/>
              <a:t>Tel.: 731 004 402</a:t>
            </a:r>
            <a:br>
              <a:rPr lang="cs-CZ" sz="2700" dirty="0"/>
            </a:br>
            <a:r>
              <a:rPr lang="cs-CZ" sz="2700" dirty="0"/>
              <a:t>E-mail: </a:t>
            </a:r>
            <a:r>
              <a:rPr lang="cs-CZ" sz="2700" dirty="0">
                <a:hlinkClick r:id="rId3"/>
              </a:rPr>
              <a:t>lukas.rozlilek@karp-kv.cz</a:t>
            </a:r>
            <a:br>
              <a:rPr lang="cs-CZ" sz="2700" dirty="0"/>
            </a:br>
            <a:br>
              <a:rPr lang="cs-CZ" sz="2700" dirty="0"/>
            </a:br>
            <a:r>
              <a:rPr lang="cs-CZ" sz="2700" dirty="0">
                <a:hlinkClick r:id="rId4"/>
              </a:rPr>
              <a:t>www.karp-kv.cz</a:t>
            </a:r>
            <a:endParaRPr lang="cs-CZ" sz="2000" dirty="0">
              <a:solidFill>
                <a:srgbClr val="42B186"/>
              </a:solidFill>
            </a:endParaRPr>
          </a:p>
        </p:txBody>
      </p:sp>
      <p:pic>
        <p:nvPicPr>
          <p:cNvPr id="35" name="Obrázek 34">
            <a:extLst>
              <a:ext uri="{FF2B5EF4-FFF2-40B4-BE49-F238E27FC236}">
                <a16:creationId xmlns:a16="http://schemas.microsoft.com/office/drawing/2014/main" id="{E170E2BC-102A-45E6-84ED-496EC7F085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93119" y="2918056"/>
            <a:ext cx="1136524" cy="583169"/>
          </a:xfrm>
          <a:prstGeom prst="rect">
            <a:avLst/>
          </a:prstGeom>
        </p:spPr>
      </p:pic>
      <p:pic>
        <p:nvPicPr>
          <p:cNvPr id="37" name="Obrázek 36">
            <a:extLst>
              <a:ext uri="{FF2B5EF4-FFF2-40B4-BE49-F238E27FC236}">
                <a16:creationId xmlns:a16="http://schemas.microsoft.com/office/drawing/2014/main" id="{AF41EA18-786B-421E-BCFF-0071E0327F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689331" y="3436384"/>
            <a:ext cx="1144100" cy="583170"/>
          </a:xfrm>
          <a:prstGeom prst="rect">
            <a:avLst/>
          </a:prstGeom>
        </p:spPr>
      </p:pic>
      <p:pic>
        <p:nvPicPr>
          <p:cNvPr id="41" name="Obrázek 40">
            <a:extLst>
              <a:ext uri="{FF2B5EF4-FFF2-40B4-BE49-F238E27FC236}">
                <a16:creationId xmlns:a16="http://schemas.microsoft.com/office/drawing/2014/main" id="{D730F786-6B0D-4E8F-B566-11455B96DD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519371" y="1975307"/>
            <a:ext cx="1091804" cy="576313"/>
          </a:xfrm>
          <a:prstGeom prst="rect">
            <a:avLst/>
          </a:prstGeom>
        </p:spPr>
      </p:pic>
      <p:pic>
        <p:nvPicPr>
          <p:cNvPr id="43" name="Obrázek 42">
            <a:extLst>
              <a:ext uri="{FF2B5EF4-FFF2-40B4-BE49-F238E27FC236}">
                <a16:creationId xmlns:a16="http://schemas.microsoft.com/office/drawing/2014/main" id="{8F820CA5-D86D-43DA-923C-45D46E8623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784" y="4218611"/>
            <a:ext cx="1073086" cy="52491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4E9D506-7BF9-4120-A65E-71A51C0D1865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870" y="5447843"/>
            <a:ext cx="4981575" cy="11131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92438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Vlastní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42B186"/>
      </a:hlink>
      <a:folHlink>
        <a:srgbClr val="42B18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SourceURL xmlns="c9e48692-194e-417d-af40-42e3d4ef737b" xsi:nil="true"/>
    <RoutingEnabled xmlns="http://schemas.microsoft.com/sharepoint/v3">false</RoutingEnabled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086FD238DE3E1409C69CC8ADD69FCF1" ma:contentTypeVersion="3" ma:contentTypeDescription="Vytvoří nový dokument" ma:contentTypeScope="" ma:versionID="120b95b898bfbd5fbdfc358ec1f98b16">
  <xsd:schema xmlns:xsd="http://www.w3.org/2001/XMLSchema" xmlns:xs="http://www.w3.org/2001/XMLSchema" xmlns:p="http://schemas.microsoft.com/office/2006/metadata/properties" xmlns:ns1="http://schemas.microsoft.com/sharepoint/v3" xmlns:ns2="c9e48692-194e-417d-af40-42e3d4ef737b" targetNamespace="http://schemas.microsoft.com/office/2006/metadata/properties" ma:root="true" ma:fieldsID="d52e62a289919ace663ba89c75de4527" ns1:_="" ns2:_="">
    <xsd:import namespace="http://schemas.microsoft.com/sharepoint/v3"/>
    <xsd:import namespace="c9e48692-194e-417d-af40-42e3d4ef737b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igrationSourceURL" minOccurs="0"/>
                <xsd:element ref="ns1:RoutingEnabled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um zahájení plánování" ma:description="" ma:internalName="PublishingStartDate">
      <xsd:simpleType>
        <xsd:restriction base="dms:Unknown"/>
      </xsd:simpleType>
    </xsd:element>
    <xsd:element name="PublishingExpirationDate" ma:index="9" nillable="true" ma:displayName="Datum ukončení plánování" ma:description="" ma:internalName="PublishingExpirationDate">
      <xsd:simpleType>
        <xsd:restriction base="dms:Unknown"/>
      </xsd:simpleType>
    </xsd:element>
    <xsd:element name="RoutingEnabled" ma:index="11" ma:displayName="Aktivní" ma:internalName="RoutingEnable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e48692-194e-417d-af40-42e3d4ef737b" elementFormDefault="qualified">
    <xsd:import namespace="http://schemas.microsoft.com/office/2006/documentManagement/types"/>
    <xsd:import namespace="http://schemas.microsoft.com/office/infopath/2007/PartnerControls"/>
    <xsd:element name="MigrationSourceURL" ma:index="10" nillable="true" ma:displayName="MigrationSourceURL" ma:internalName="MigrationSourceURL0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8D98F9F-C4B9-48EB-B9DD-466413EBF95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4976DAA-0750-4B3A-85ED-E59587413633}">
  <ds:schemaRefs>
    <ds:schemaRef ds:uri="http://schemas.microsoft.com/office/2006/metadata/properties"/>
    <ds:schemaRef ds:uri="http://schemas.microsoft.com/office/infopath/2007/PartnerControls"/>
    <ds:schemaRef ds:uri="c9e48692-194e-417d-af40-42e3d4ef737b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29053ADD-A3AF-49DB-9359-4AE4193174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9e48692-194e-417d-af40-42e3d4ef73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1422</TotalTime>
  <Words>318</Words>
  <Application>Microsoft Office PowerPoint</Application>
  <PresentationFormat>Širokoúhlá obrazovka</PresentationFormat>
  <Paragraphs>34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Motiv Office</vt:lpstr>
      <vt:lpstr>Jak jsme na tom?</vt:lpstr>
      <vt:lpstr>Inovační prostředí regionu</vt:lpstr>
      <vt:lpstr>Podíl inovujících podniků</vt:lpstr>
      <vt:lpstr>Vývoj podílu výdajů na výzkum a vývoj na HDP</vt:lpstr>
      <vt:lpstr>Vybrané statistiky (přepočet na 100 tis. obyvatel)</vt:lpstr>
      <vt:lpstr>6 překážek inovačního prostředí RIS3</vt:lpstr>
      <vt:lpstr>Máme ale i potenciál do budoucna…</vt:lpstr>
      <vt:lpstr>Lukáš Rozlílek RIS3 analytik Tel.: 731 004 402 E-mail: lukas.rozlilek@karp-kv.cz  www.karp-kv.cz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Lukáš</dc:creator>
  <cp:lastModifiedBy>Lukáš Rozlílek</cp:lastModifiedBy>
  <cp:revision>137</cp:revision>
  <dcterms:created xsi:type="dcterms:W3CDTF">2017-09-18T08:52:45Z</dcterms:created>
  <dcterms:modified xsi:type="dcterms:W3CDTF">2020-11-25T14:23:27Z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0x010100E086FD238DE3E1409C69CC8ADD69FCF1</vt:lpwstr>
  </property>
</Properties>
</file>